
<file path=[Content_Types].xml><?xml version="1.0" encoding="utf-8"?>
<Types xmlns="http://schemas.openxmlformats.org/package/2006/content-types">
  <Default Extension="emf" ContentType="image/x-emf"/>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
  </p:notesMasterIdLst>
  <p:sldIdLst>
    <p:sldId id="1237" r:id="rId2"/>
    <p:sldId id="1238" r:id="rId3"/>
    <p:sldId id="1239" r:id="rId4"/>
  </p:sldIdLst>
  <p:sldSz cx="9906000" cy="6858000" type="A4"/>
  <p:notesSz cx="6858000" cy="9144000"/>
  <p:embeddedFontLst>
    <p:embeddedFont>
      <p:font typeface="BIZ UDPゴシック" panose="020B0400000000000000" pitchFamily="50" charset="-128"/>
      <p:regular r:id="rId6"/>
      <p:bold r:id="rId7"/>
    </p:embeddedFont>
    <p:embeddedFont>
      <p:font typeface="Noto Sans JP" panose="020B0200000000000000" pitchFamily="50" charset="-128"/>
      <p:regular r:id="rId8"/>
      <p:bold r:id="rId9"/>
    </p:embeddedFont>
    <p:embeddedFont>
      <p:font typeface="Noto Sans JP Medium" panose="020B0200000000000000" pitchFamily="50" charset="-128"/>
      <p:regular r:id="rId1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igXxHXe4Dc2wap5cQnagKGqXXUV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2CC"/>
    <a:srgbClr val="B9B9B9"/>
    <a:srgbClr val="F82055"/>
    <a:srgbClr val="FCD1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4564E8-4C2E-434A-98F8-72BAE78DFC51}">
  <a:tblStyle styleId="{884564E8-4C2E-434A-98F8-72BAE78DFC51}" styleName="Table_0">
    <a:wholeTbl>
      <a:tcTxStyle b="off" i="off">
        <a:font>
          <a:latin typeface="游ゴシック"/>
          <a:ea typeface="游ゴシック"/>
          <a:cs typeface="游ゴシック"/>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7" d="100"/>
          <a:sy n="77" d="100"/>
        </p:scale>
        <p:origin x="135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3" Type="http://schemas.openxmlformats.org/officeDocument/2006/relationships/slide" Target="slides/slide2.xml"/><Relationship Id="rId34" Type="http://schemas.openxmlformats.org/officeDocument/2006/relationships/theme" Target="theme/theme1.xml"/><Relationship Id="rId7" Type="http://schemas.openxmlformats.org/officeDocument/2006/relationships/font" Target="fonts/font2.fntdata"/><Relationship Id="rId33"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1.fntdata"/><Relationship Id="rId32" Type="http://schemas.openxmlformats.org/officeDocument/2006/relationships/presProps" Target="presProps.xml"/><Relationship Id="rId5" Type="http://schemas.openxmlformats.org/officeDocument/2006/relationships/notesMaster" Target="notesMasters/notesMaster1.xml"/><Relationship Id="rId10" Type="http://schemas.openxmlformats.org/officeDocument/2006/relationships/font" Target="fonts/font5.fntdata"/><Relationship Id="rId31" Type="http://customschemas.google.com/relationships/presentationmetadata" Target="metadata"/><Relationship Id="rId4" Type="http://schemas.openxmlformats.org/officeDocument/2006/relationships/slide" Target="slides/slide3.xml"/><Relationship Id="rId9" Type="http://schemas.openxmlformats.org/officeDocument/2006/relationships/font" Target="fonts/font4.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a:extLst>
            <a:ext uri="{FF2B5EF4-FFF2-40B4-BE49-F238E27FC236}">
              <a16:creationId xmlns:a16="http://schemas.microsoft.com/office/drawing/2014/main" id="{6CCBCDEB-13D7-2AA5-184B-93372823F0F0}"/>
            </a:ext>
          </a:extLst>
        </p:cNvPr>
        <p:cNvGrpSpPr/>
        <p:nvPr/>
      </p:nvGrpSpPr>
      <p:grpSpPr>
        <a:xfrm>
          <a:off x="0" y="0"/>
          <a:ext cx="0" cy="0"/>
          <a:chOff x="0" y="0"/>
          <a:chExt cx="0" cy="0"/>
        </a:xfrm>
      </p:grpSpPr>
      <p:sp>
        <p:nvSpPr>
          <p:cNvPr id="309" name="Google Shape;309;p46:notes">
            <a:extLst>
              <a:ext uri="{FF2B5EF4-FFF2-40B4-BE49-F238E27FC236}">
                <a16:creationId xmlns:a16="http://schemas.microsoft.com/office/drawing/2014/main" id="{A903540E-0899-A2CC-C413-AEC611DCAE5B}"/>
              </a:ext>
            </a:extLst>
          </p:cNvPr>
          <p:cNvSpPr>
            <a:spLocks noGrp="1" noRot="1" noChangeAspect="1"/>
          </p:cNvSpPr>
          <p:nvPr>
            <p:ph type="sldImg" idx="2"/>
          </p:nvPr>
        </p:nvSpPr>
        <p:spPr>
          <a:xfrm>
            <a:off x="1001713" y="142875"/>
            <a:ext cx="4808537" cy="33289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10" name="Google Shape;310;p46:notes">
            <a:extLst>
              <a:ext uri="{FF2B5EF4-FFF2-40B4-BE49-F238E27FC236}">
                <a16:creationId xmlns:a16="http://schemas.microsoft.com/office/drawing/2014/main" id="{C20ECCA9-0BDB-B33D-E605-9D128AB170F8}"/>
              </a:ext>
            </a:extLst>
          </p:cNvPr>
          <p:cNvSpPr txBox="1">
            <a:spLocks noGrp="1"/>
          </p:cNvSpPr>
          <p:nvPr>
            <p:ph type="body" idx="1"/>
          </p:nvPr>
        </p:nvSpPr>
        <p:spPr>
          <a:xfrm>
            <a:off x="660400" y="3621088"/>
            <a:ext cx="5389563" cy="53975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ja-JP" altLang="en-US" dirty="0">
                <a:latin typeface="Noto Sans JP" panose="020B0600070205080204" charset="-128"/>
                <a:ea typeface="Noto Sans JP" panose="020B0600070205080204" charset="-128"/>
                <a:cs typeface="Meiryo"/>
                <a:sym typeface="Meiryo"/>
              </a:rPr>
              <a:t>単利というのは元金だけに利子は毎回同じもの</a:t>
            </a:r>
            <a:endParaRPr lang="en-US" altLang="ja-JP" dirty="0">
              <a:latin typeface="Noto Sans JP" panose="020B0600070205080204" charset="-128"/>
              <a:ea typeface="Noto Sans JP" panose="020B0600070205080204" charset="-128"/>
              <a:cs typeface="Meiryo"/>
              <a:sym typeface="Meiryo"/>
            </a:endParaRPr>
          </a:p>
          <a:p>
            <a:pPr marL="457200" marR="0" lvl="0" indent="-228600" algn="l" rtl="0">
              <a:lnSpc>
                <a:spcPct val="100000"/>
              </a:lnSpc>
              <a:spcBef>
                <a:spcPts val="0"/>
              </a:spcBef>
              <a:spcAft>
                <a:spcPts val="0"/>
              </a:spcAft>
              <a:buClr>
                <a:srgbClr val="000000"/>
              </a:buClr>
              <a:buSzPts val="1400"/>
              <a:buFont typeface="Arial"/>
              <a:buNone/>
            </a:pPr>
            <a:r>
              <a:rPr lang="ja-JP" altLang="en-US" dirty="0">
                <a:latin typeface="Noto Sans JP" panose="020B0600070205080204" charset="-128"/>
                <a:ea typeface="Noto Sans JP" panose="020B0600070205080204" charset="-128"/>
                <a:cs typeface="Meiryo"/>
                <a:sym typeface="Meiryo"/>
              </a:rPr>
              <a:t>複利というものは元金に利子が加算されて大きくなっていくものを複利といいます。</a:t>
            </a:r>
            <a:endParaRPr lang="en-US" altLang="ja-JP" dirty="0">
              <a:latin typeface="Noto Sans JP" panose="020B0600070205080204" charset="-128"/>
              <a:ea typeface="Noto Sans JP" panose="020B0600070205080204" charset="-128"/>
              <a:cs typeface="Meiryo"/>
              <a:sym typeface="Meiryo"/>
            </a:endParaRPr>
          </a:p>
          <a:p>
            <a:pPr marL="457200" marR="0" lvl="0" indent="-228600" algn="l" rtl="0">
              <a:lnSpc>
                <a:spcPct val="100000"/>
              </a:lnSpc>
              <a:spcBef>
                <a:spcPts val="0"/>
              </a:spcBef>
              <a:spcAft>
                <a:spcPts val="0"/>
              </a:spcAft>
              <a:buClr>
                <a:srgbClr val="000000"/>
              </a:buClr>
              <a:buSzPts val="1400"/>
              <a:buFont typeface="Arial"/>
              <a:buNone/>
            </a:pPr>
            <a:r>
              <a:rPr lang="ja-JP" altLang="en-US" dirty="0"/>
              <a:t>皆さん携帯の電卓機能を出してください。</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５年くらいまで一緒に出していきましょう。</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まず</a:t>
            </a:r>
            <a:r>
              <a:rPr lang="en-US" altLang="ja-JP" dirty="0"/>
              <a:t>100</a:t>
            </a:r>
            <a:r>
              <a:rPr lang="ja-JP" altLang="en-US" dirty="0"/>
              <a:t>と打ってください。</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かける</a:t>
            </a:r>
            <a:r>
              <a:rPr lang="en-US" altLang="ja-JP" dirty="0"/>
              <a:t>1.05</a:t>
            </a:r>
            <a:r>
              <a:rPr lang="ja-JP" altLang="en-US" dirty="0"/>
              <a:t>をしてください。これが１年目</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またそれにかける</a:t>
            </a:r>
            <a:r>
              <a:rPr lang="en-US" altLang="ja-JP" dirty="0"/>
              <a:t>1.05</a:t>
            </a:r>
            <a:r>
              <a:rPr lang="ja-JP" altLang="en-US" dirty="0"/>
              <a:t>をしてもらうとこれが２年目</a:t>
            </a:r>
            <a:endParaRPr lang="en-US" altLang="ja-JP" dirty="0"/>
          </a:p>
          <a:p>
            <a:pPr marL="457200" marR="0" lvl="0" indent="-228600" algn="l" rtl="0">
              <a:lnSpc>
                <a:spcPct val="100000"/>
              </a:lnSpc>
              <a:spcBef>
                <a:spcPts val="0"/>
              </a:spcBef>
              <a:spcAft>
                <a:spcPts val="0"/>
              </a:spcAft>
              <a:buClr>
                <a:srgbClr val="000000"/>
              </a:buClr>
              <a:buSzPts val="1400"/>
              <a:buFont typeface="Arial"/>
              <a:buNone/>
            </a:pPr>
            <a:endParaRPr lang="en-US" dirty="0"/>
          </a:p>
          <a:p>
            <a:pPr marL="457200" marR="0" lvl="0" indent="-228600" algn="l" rtl="0">
              <a:lnSpc>
                <a:spcPct val="100000"/>
              </a:lnSpc>
              <a:spcBef>
                <a:spcPts val="0"/>
              </a:spcBef>
              <a:spcAft>
                <a:spcPts val="0"/>
              </a:spcAft>
              <a:buClr>
                <a:srgbClr val="000000"/>
              </a:buClr>
              <a:buSzPts val="1400"/>
              <a:buFont typeface="Arial"/>
              <a:buNone/>
            </a:pPr>
            <a:r>
              <a:rPr lang="ja-JP" altLang="en-US" dirty="0"/>
              <a:t>５年だとそんなに変わらないと思われますが、これ</a:t>
            </a:r>
            <a:r>
              <a:rPr lang="en-US" altLang="ja-JP" dirty="0"/>
              <a:t>30</a:t>
            </a:r>
            <a:r>
              <a:rPr lang="ja-JP" altLang="en-US" dirty="0"/>
              <a:t>年だと</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単利の場合利益は</a:t>
            </a:r>
            <a:r>
              <a:rPr lang="en-US" altLang="ja-JP" dirty="0"/>
              <a:t>150</a:t>
            </a:r>
            <a:r>
              <a:rPr lang="ja-JP" altLang="en-US" dirty="0"/>
              <a:t>万円</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複利の場合は利子にも</a:t>
            </a:r>
            <a:r>
              <a:rPr lang="en-US" altLang="ja-JP" dirty="0"/>
              <a:t>5</a:t>
            </a:r>
            <a:r>
              <a:rPr lang="ja-JP" altLang="en-US" dirty="0"/>
              <a:t>％がかけられていくので、</a:t>
            </a:r>
            <a:r>
              <a:rPr lang="en-US" altLang="ja-JP" dirty="0"/>
              <a:t>332</a:t>
            </a:r>
            <a:r>
              <a:rPr lang="ja-JP" altLang="en-US" dirty="0"/>
              <a:t>万円でした。</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その差額</a:t>
            </a:r>
            <a:r>
              <a:rPr lang="en-US" altLang="ja-JP" dirty="0"/>
              <a:t>182</a:t>
            </a:r>
            <a:r>
              <a:rPr lang="ja-JP" altLang="en-US" dirty="0"/>
              <a:t>万円でした。</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こういった複利と単利の違いをしっていてほしいと思います。</a:t>
            </a:r>
            <a:endParaRPr lang="en-US" altLang="ja-JP" dirty="0"/>
          </a:p>
          <a:p>
            <a:pPr marL="457200" marR="0" lvl="0" indent="-228600" algn="l" rtl="0">
              <a:lnSpc>
                <a:spcPct val="100000"/>
              </a:lnSpc>
              <a:spcBef>
                <a:spcPts val="0"/>
              </a:spcBef>
              <a:spcAft>
                <a:spcPts val="0"/>
              </a:spcAft>
              <a:buClr>
                <a:srgbClr val="000000"/>
              </a:buClr>
              <a:buSzPts val="1400"/>
              <a:buFont typeface="Arial"/>
              <a:buNone/>
            </a:pPr>
            <a:endParaRPr dirty="0"/>
          </a:p>
        </p:txBody>
      </p:sp>
      <p:sp>
        <p:nvSpPr>
          <p:cNvPr id="311" name="Google Shape;311;p46:notes">
            <a:extLst>
              <a:ext uri="{FF2B5EF4-FFF2-40B4-BE49-F238E27FC236}">
                <a16:creationId xmlns:a16="http://schemas.microsoft.com/office/drawing/2014/main" id="{23E5C68D-D1E4-577C-932C-8EF43DB8D855}"/>
              </a:ext>
            </a:extLst>
          </p:cNvPr>
          <p:cNvSpPr txBox="1">
            <a:spLocks noGrp="1"/>
          </p:cNvSpPr>
          <p:nvPr>
            <p:ph type="sldNum" idx="12"/>
          </p:nvPr>
        </p:nvSpPr>
        <p:spPr>
          <a:xfrm>
            <a:off x="3850443" y="9428584"/>
            <a:ext cx="2945659" cy="498055"/>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en-US" altLang="ja-JP" sz="1400" b="0" i="0" u="none" strike="noStrike" cap="none">
                <a:solidFill>
                  <a:schemeClr val="dk1"/>
                </a:solidFill>
                <a:latin typeface="Noto Sans JP" panose="020B0600070205080204" charset="-128"/>
                <a:ea typeface="Noto Sans JP" panose="020B0600070205080204" charset="-128"/>
                <a:sym typeface="Arial"/>
              </a:rPr>
              <a:t>1</a:t>
            </a:fld>
            <a:endParaRPr sz="1400" b="0" i="0" u="none" strike="noStrike" cap="none" dirty="0">
              <a:solidFill>
                <a:schemeClr val="dk1"/>
              </a:solidFill>
              <a:latin typeface="Noto Sans JP" panose="020B0600070205080204" charset="-128"/>
              <a:ea typeface="Noto Sans JP" panose="020B0600070205080204" charset="-128"/>
              <a:sym typeface="Arial"/>
            </a:endParaRPr>
          </a:p>
        </p:txBody>
      </p:sp>
    </p:spTree>
    <p:extLst>
      <p:ext uri="{BB962C8B-B14F-4D97-AF65-F5344CB8AC3E}">
        <p14:creationId xmlns:p14="http://schemas.microsoft.com/office/powerpoint/2010/main" val="2412864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a:extLst>
            <a:ext uri="{FF2B5EF4-FFF2-40B4-BE49-F238E27FC236}">
              <a16:creationId xmlns:a16="http://schemas.microsoft.com/office/drawing/2014/main" id="{DB516021-3ED2-5701-741C-B8DE426E0B49}"/>
            </a:ext>
          </a:extLst>
        </p:cNvPr>
        <p:cNvGrpSpPr/>
        <p:nvPr/>
      </p:nvGrpSpPr>
      <p:grpSpPr>
        <a:xfrm>
          <a:off x="0" y="0"/>
          <a:ext cx="0" cy="0"/>
          <a:chOff x="0" y="0"/>
          <a:chExt cx="0" cy="0"/>
        </a:xfrm>
      </p:grpSpPr>
      <p:sp>
        <p:nvSpPr>
          <p:cNvPr id="309" name="Google Shape;309;p46:notes">
            <a:extLst>
              <a:ext uri="{FF2B5EF4-FFF2-40B4-BE49-F238E27FC236}">
                <a16:creationId xmlns:a16="http://schemas.microsoft.com/office/drawing/2014/main" id="{444634CB-DCC3-FE7D-065A-9536BCDC3C06}"/>
              </a:ext>
            </a:extLst>
          </p:cNvPr>
          <p:cNvSpPr>
            <a:spLocks noGrp="1" noRot="1" noChangeAspect="1"/>
          </p:cNvSpPr>
          <p:nvPr>
            <p:ph type="sldImg" idx="2"/>
          </p:nvPr>
        </p:nvSpPr>
        <p:spPr>
          <a:xfrm>
            <a:off x="1001713" y="142875"/>
            <a:ext cx="4808537" cy="33289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10" name="Google Shape;310;p46:notes">
            <a:extLst>
              <a:ext uri="{FF2B5EF4-FFF2-40B4-BE49-F238E27FC236}">
                <a16:creationId xmlns:a16="http://schemas.microsoft.com/office/drawing/2014/main" id="{F7B10C49-7055-20BA-8C96-29E9CD744C09}"/>
              </a:ext>
            </a:extLst>
          </p:cNvPr>
          <p:cNvSpPr txBox="1">
            <a:spLocks noGrp="1"/>
          </p:cNvSpPr>
          <p:nvPr>
            <p:ph type="body" idx="1"/>
          </p:nvPr>
        </p:nvSpPr>
        <p:spPr>
          <a:xfrm>
            <a:off x="660400" y="3621088"/>
            <a:ext cx="5389563" cy="53975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dirty="0"/>
          </a:p>
        </p:txBody>
      </p:sp>
      <p:sp>
        <p:nvSpPr>
          <p:cNvPr id="311" name="Google Shape;311;p46:notes">
            <a:extLst>
              <a:ext uri="{FF2B5EF4-FFF2-40B4-BE49-F238E27FC236}">
                <a16:creationId xmlns:a16="http://schemas.microsoft.com/office/drawing/2014/main" id="{80DEF7E6-1645-5162-6CB0-E8D9B7B927D2}"/>
              </a:ext>
            </a:extLst>
          </p:cNvPr>
          <p:cNvSpPr txBox="1">
            <a:spLocks noGrp="1"/>
          </p:cNvSpPr>
          <p:nvPr>
            <p:ph type="sldNum" idx="12"/>
          </p:nvPr>
        </p:nvSpPr>
        <p:spPr>
          <a:xfrm>
            <a:off x="3850443" y="9428584"/>
            <a:ext cx="2945659" cy="498055"/>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en-US" altLang="ja-JP" sz="1400" b="0" i="0" u="none" strike="noStrike" cap="none">
                <a:solidFill>
                  <a:schemeClr val="dk1"/>
                </a:solidFill>
                <a:latin typeface="Noto Sans JP" panose="020B0600070205080204" charset="-128"/>
                <a:ea typeface="Noto Sans JP" panose="020B0600070205080204" charset="-128"/>
                <a:sym typeface="Arial"/>
              </a:rPr>
              <a:t>2</a:t>
            </a:fld>
            <a:endParaRPr sz="1400" b="0" i="0" u="none" strike="noStrike" cap="none" dirty="0">
              <a:solidFill>
                <a:schemeClr val="dk1"/>
              </a:solidFill>
              <a:latin typeface="Noto Sans JP" panose="020B0600070205080204" charset="-128"/>
              <a:ea typeface="Noto Sans JP" panose="020B0600070205080204" charset="-128"/>
              <a:sym typeface="Arial"/>
            </a:endParaRPr>
          </a:p>
        </p:txBody>
      </p:sp>
    </p:spTree>
    <p:extLst>
      <p:ext uri="{BB962C8B-B14F-4D97-AF65-F5344CB8AC3E}">
        <p14:creationId xmlns:p14="http://schemas.microsoft.com/office/powerpoint/2010/main" val="2007109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27"/>
        <p:cNvGrpSpPr/>
        <p:nvPr/>
      </p:nvGrpSpPr>
      <p:grpSpPr>
        <a:xfrm>
          <a:off x="0" y="0"/>
          <a:ext cx="0" cy="0"/>
          <a:chOff x="0" y="0"/>
          <a:chExt cx="0" cy="0"/>
        </a:xfrm>
      </p:grpSpPr>
      <p:sp>
        <p:nvSpPr>
          <p:cNvPr id="28" name="Google Shape;28;p16"/>
          <p:cNvSpPr txBox="1">
            <a:spLocks noGrp="1"/>
          </p:cNvSpPr>
          <p:nvPr>
            <p:ph type="title"/>
          </p:nvPr>
        </p:nvSpPr>
        <p:spPr>
          <a:xfrm>
            <a:off x="675879" y="1709740"/>
            <a:ext cx="8543925"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6"/>
          <p:cNvSpPr txBox="1">
            <a:spLocks noGrp="1"/>
          </p:cNvSpPr>
          <p:nvPr>
            <p:ph type="body" idx="1"/>
          </p:nvPr>
        </p:nvSpPr>
        <p:spPr>
          <a:xfrm>
            <a:off x="675879" y="4589465"/>
            <a:ext cx="8543925"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16"/>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6"/>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6"/>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33"/>
        <p:cNvGrpSpPr/>
        <p:nvPr/>
      </p:nvGrpSpPr>
      <p:grpSpPr>
        <a:xfrm>
          <a:off x="0" y="0"/>
          <a:ext cx="0" cy="0"/>
          <a:chOff x="0" y="0"/>
          <a:chExt cx="0" cy="0"/>
        </a:xfrm>
      </p:grpSpPr>
      <p:sp>
        <p:nvSpPr>
          <p:cNvPr id="34" name="Google Shape;34;p17"/>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7"/>
          <p:cNvSpPr txBox="1">
            <a:spLocks noGrp="1"/>
          </p:cNvSpPr>
          <p:nvPr>
            <p:ph type="body" idx="1"/>
          </p:nvPr>
        </p:nvSpPr>
        <p:spPr>
          <a:xfrm>
            <a:off x="681038" y="1825625"/>
            <a:ext cx="421005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7"/>
          <p:cNvSpPr txBox="1">
            <a:spLocks noGrp="1"/>
          </p:cNvSpPr>
          <p:nvPr>
            <p:ph type="body" idx="2"/>
          </p:nvPr>
        </p:nvSpPr>
        <p:spPr>
          <a:xfrm>
            <a:off x="5014913" y="1825625"/>
            <a:ext cx="421005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7"/>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7"/>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7"/>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40"/>
        <p:cNvGrpSpPr/>
        <p:nvPr/>
      </p:nvGrpSpPr>
      <p:grpSpPr>
        <a:xfrm>
          <a:off x="0" y="0"/>
          <a:ext cx="0" cy="0"/>
          <a:chOff x="0" y="0"/>
          <a:chExt cx="0" cy="0"/>
        </a:xfrm>
      </p:grpSpPr>
      <p:sp>
        <p:nvSpPr>
          <p:cNvPr id="41" name="Google Shape;41;p18"/>
          <p:cNvSpPr txBox="1">
            <a:spLocks noGrp="1"/>
          </p:cNvSpPr>
          <p:nvPr>
            <p:ph type="title"/>
          </p:nvPr>
        </p:nvSpPr>
        <p:spPr>
          <a:xfrm>
            <a:off x="68232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8"/>
          <p:cNvSpPr txBox="1">
            <a:spLocks noGrp="1"/>
          </p:cNvSpPr>
          <p:nvPr>
            <p:ph type="body" idx="1"/>
          </p:nvPr>
        </p:nvSpPr>
        <p:spPr>
          <a:xfrm>
            <a:off x="682329" y="1681163"/>
            <a:ext cx="4190702"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8"/>
          <p:cNvSpPr txBox="1">
            <a:spLocks noGrp="1"/>
          </p:cNvSpPr>
          <p:nvPr>
            <p:ph type="body" idx="2"/>
          </p:nvPr>
        </p:nvSpPr>
        <p:spPr>
          <a:xfrm>
            <a:off x="682329" y="2505075"/>
            <a:ext cx="4190702"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8"/>
          <p:cNvSpPr txBox="1">
            <a:spLocks noGrp="1"/>
          </p:cNvSpPr>
          <p:nvPr>
            <p:ph type="body" idx="3"/>
          </p:nvPr>
        </p:nvSpPr>
        <p:spPr>
          <a:xfrm>
            <a:off x="5014913" y="1681163"/>
            <a:ext cx="421134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8"/>
          <p:cNvSpPr txBox="1">
            <a:spLocks noGrp="1"/>
          </p:cNvSpPr>
          <p:nvPr>
            <p:ph type="body" idx="4"/>
          </p:nvPr>
        </p:nvSpPr>
        <p:spPr>
          <a:xfrm>
            <a:off x="5014913" y="2505075"/>
            <a:ext cx="4211340"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8"/>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8"/>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8"/>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49"/>
        <p:cNvGrpSpPr/>
        <p:nvPr/>
      </p:nvGrpSpPr>
      <p:grpSpPr>
        <a:xfrm>
          <a:off x="0" y="0"/>
          <a:ext cx="0" cy="0"/>
          <a:chOff x="0" y="0"/>
          <a:chExt cx="0" cy="0"/>
        </a:xfrm>
      </p:grpSpPr>
      <p:sp>
        <p:nvSpPr>
          <p:cNvPr id="50" name="Google Shape;50;p19"/>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9"/>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9"/>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9"/>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白紙" type="blank">
  <p:cSld name="BLANK">
    <p:spTree>
      <p:nvGrpSpPr>
        <p:cNvPr id="1" name="Shape 54"/>
        <p:cNvGrpSpPr/>
        <p:nvPr/>
      </p:nvGrpSpPr>
      <p:grpSpPr>
        <a:xfrm>
          <a:off x="0" y="0"/>
          <a:ext cx="0" cy="0"/>
          <a:chOff x="0" y="0"/>
          <a:chExt cx="0" cy="0"/>
        </a:xfrm>
      </p:grpSpPr>
      <p:sp>
        <p:nvSpPr>
          <p:cNvPr id="55" name="Google Shape;55;p20"/>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0"/>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0"/>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58"/>
        <p:cNvGrpSpPr/>
        <p:nvPr/>
      </p:nvGrpSpPr>
      <p:grpSpPr>
        <a:xfrm>
          <a:off x="0" y="0"/>
          <a:ext cx="0" cy="0"/>
          <a:chOff x="0" y="0"/>
          <a:chExt cx="0" cy="0"/>
        </a:xfrm>
      </p:grpSpPr>
      <p:sp>
        <p:nvSpPr>
          <p:cNvPr id="59" name="Google Shape;59;p21"/>
          <p:cNvSpPr txBox="1">
            <a:spLocks noGrp="1"/>
          </p:cNvSpPr>
          <p:nvPr>
            <p:ph type="title"/>
          </p:nvPr>
        </p:nvSpPr>
        <p:spPr>
          <a:xfrm>
            <a:off x="682328" y="457200"/>
            <a:ext cx="319494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21"/>
          <p:cNvSpPr txBox="1">
            <a:spLocks noGrp="1"/>
          </p:cNvSpPr>
          <p:nvPr>
            <p:ph type="body" idx="1"/>
          </p:nvPr>
        </p:nvSpPr>
        <p:spPr>
          <a:xfrm>
            <a:off x="4211340" y="987427"/>
            <a:ext cx="5014913"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21"/>
          <p:cNvSpPr txBox="1">
            <a:spLocks noGrp="1"/>
          </p:cNvSpPr>
          <p:nvPr>
            <p:ph type="body" idx="2"/>
          </p:nvPr>
        </p:nvSpPr>
        <p:spPr>
          <a:xfrm>
            <a:off x="682328" y="2057400"/>
            <a:ext cx="319494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21"/>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1"/>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1"/>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65"/>
        <p:cNvGrpSpPr/>
        <p:nvPr/>
      </p:nvGrpSpPr>
      <p:grpSpPr>
        <a:xfrm>
          <a:off x="0" y="0"/>
          <a:ext cx="0" cy="0"/>
          <a:chOff x="0" y="0"/>
          <a:chExt cx="0" cy="0"/>
        </a:xfrm>
      </p:grpSpPr>
      <p:sp>
        <p:nvSpPr>
          <p:cNvPr id="66" name="Google Shape;66;p22"/>
          <p:cNvSpPr txBox="1">
            <a:spLocks noGrp="1"/>
          </p:cNvSpPr>
          <p:nvPr>
            <p:ph type="title"/>
          </p:nvPr>
        </p:nvSpPr>
        <p:spPr>
          <a:xfrm>
            <a:off x="682328" y="457200"/>
            <a:ext cx="319494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2"/>
          <p:cNvSpPr>
            <a:spLocks noGrp="1"/>
          </p:cNvSpPr>
          <p:nvPr>
            <p:ph type="pic" idx="2"/>
          </p:nvPr>
        </p:nvSpPr>
        <p:spPr>
          <a:xfrm>
            <a:off x="4211340" y="987427"/>
            <a:ext cx="5014913" cy="4873625"/>
          </a:xfrm>
          <a:prstGeom prst="rect">
            <a:avLst/>
          </a:prstGeom>
          <a:noFill/>
          <a:ln>
            <a:noFill/>
          </a:ln>
        </p:spPr>
      </p:sp>
      <p:sp>
        <p:nvSpPr>
          <p:cNvPr id="68" name="Google Shape;68;p22"/>
          <p:cNvSpPr txBox="1">
            <a:spLocks noGrp="1"/>
          </p:cNvSpPr>
          <p:nvPr>
            <p:ph type="body" idx="1"/>
          </p:nvPr>
        </p:nvSpPr>
        <p:spPr>
          <a:xfrm>
            <a:off x="682328" y="2057400"/>
            <a:ext cx="319494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2"/>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2"/>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2"/>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72"/>
        <p:cNvGrpSpPr/>
        <p:nvPr/>
      </p:nvGrpSpPr>
      <p:grpSpPr>
        <a:xfrm>
          <a:off x="0" y="0"/>
          <a:ext cx="0" cy="0"/>
          <a:chOff x="0" y="0"/>
          <a:chExt cx="0" cy="0"/>
        </a:xfrm>
      </p:grpSpPr>
      <p:sp>
        <p:nvSpPr>
          <p:cNvPr id="73" name="Google Shape;73;p23"/>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3"/>
          <p:cNvSpPr txBox="1">
            <a:spLocks noGrp="1"/>
          </p:cNvSpPr>
          <p:nvPr>
            <p:ph type="body" idx="1"/>
          </p:nvPr>
        </p:nvSpPr>
        <p:spPr>
          <a:xfrm rot="5400000">
            <a:off x="2777332" y="-270668"/>
            <a:ext cx="4351338" cy="85439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3"/>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3"/>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3"/>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78"/>
        <p:cNvGrpSpPr/>
        <p:nvPr/>
      </p:nvGrpSpPr>
      <p:grpSpPr>
        <a:xfrm>
          <a:off x="0" y="0"/>
          <a:ext cx="0" cy="0"/>
          <a:chOff x="0" y="0"/>
          <a:chExt cx="0" cy="0"/>
        </a:xfrm>
      </p:grpSpPr>
      <p:sp>
        <p:nvSpPr>
          <p:cNvPr id="79" name="Google Shape;79;p24"/>
          <p:cNvSpPr txBox="1">
            <a:spLocks noGrp="1"/>
          </p:cNvSpPr>
          <p:nvPr>
            <p:ph type="title"/>
          </p:nvPr>
        </p:nvSpPr>
        <p:spPr>
          <a:xfrm rot="5400000">
            <a:off x="5251054" y="2203054"/>
            <a:ext cx="5811838" cy="213598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4"/>
          <p:cNvSpPr txBox="1">
            <a:spLocks noGrp="1"/>
          </p:cNvSpPr>
          <p:nvPr>
            <p:ph type="body" idx="1"/>
          </p:nvPr>
        </p:nvSpPr>
        <p:spPr>
          <a:xfrm rot="5400000">
            <a:off x="917179" y="128984"/>
            <a:ext cx="5811838" cy="6284119"/>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4"/>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4"/>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4"/>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3"/>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3"/>
          <p:cNvSpPr txBox="1">
            <a:spLocks noGrp="1"/>
          </p:cNvSpPr>
          <p:nvPr>
            <p:ph type="body" idx="1"/>
          </p:nvPr>
        </p:nvSpPr>
        <p:spPr>
          <a:xfrm>
            <a:off x="681038" y="1825625"/>
            <a:ext cx="8543925"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3"/>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3"/>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3"/>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5.xml"/><Relationship Id="rId5" Type="http://schemas.openxmlformats.org/officeDocument/2006/relationships/image" Target="../media/image8.sv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12">
          <a:extLst>
            <a:ext uri="{FF2B5EF4-FFF2-40B4-BE49-F238E27FC236}">
              <a16:creationId xmlns:a16="http://schemas.microsoft.com/office/drawing/2014/main" id="{576A7025-261D-9050-AC97-D0572E3AFA37}"/>
            </a:ext>
          </a:extLst>
        </p:cNvPr>
        <p:cNvGrpSpPr/>
        <p:nvPr/>
      </p:nvGrpSpPr>
      <p:grpSpPr>
        <a:xfrm>
          <a:off x="0" y="0"/>
          <a:ext cx="0" cy="0"/>
          <a:chOff x="0" y="0"/>
          <a:chExt cx="0" cy="0"/>
        </a:xfrm>
      </p:grpSpPr>
      <p:grpSp>
        <p:nvGrpSpPr>
          <p:cNvPr id="29" name="グループ化 28">
            <a:extLst>
              <a:ext uri="{FF2B5EF4-FFF2-40B4-BE49-F238E27FC236}">
                <a16:creationId xmlns:a16="http://schemas.microsoft.com/office/drawing/2014/main" id="{C6985C7A-F3B0-C114-E6B5-3B3365C976EB}"/>
              </a:ext>
            </a:extLst>
          </p:cNvPr>
          <p:cNvGrpSpPr/>
          <p:nvPr/>
        </p:nvGrpSpPr>
        <p:grpSpPr>
          <a:xfrm>
            <a:off x="3713401" y="1983373"/>
            <a:ext cx="2270503" cy="1136779"/>
            <a:chOff x="5902535" y="952126"/>
            <a:chExt cx="2794465" cy="1399112"/>
          </a:xfrm>
        </p:grpSpPr>
        <p:sp>
          <p:nvSpPr>
            <p:cNvPr id="3" name="Google Shape;349;p46">
              <a:extLst>
                <a:ext uri="{FF2B5EF4-FFF2-40B4-BE49-F238E27FC236}">
                  <a16:creationId xmlns:a16="http://schemas.microsoft.com/office/drawing/2014/main" id="{B4561799-E718-E3ED-7730-B0BF84F39452}"/>
                </a:ext>
              </a:extLst>
            </p:cNvPr>
            <p:cNvSpPr/>
            <p:nvPr/>
          </p:nvSpPr>
          <p:spPr>
            <a:xfrm>
              <a:off x="5902535" y="952126"/>
              <a:ext cx="2794465" cy="1399112"/>
            </a:xfrm>
            <a:prstGeom prst="roundRect">
              <a:avLst>
                <a:gd name="adj" fmla="val 7395"/>
              </a:avLst>
            </a:prstGeom>
            <a:solidFill>
              <a:srgbClr val="FCECE8"/>
            </a:solidFill>
            <a:ln>
              <a:noFill/>
            </a:ln>
          </p:spPr>
          <p:txBody>
            <a:bodyPr spcFirstLastPara="1" wrap="square" lIns="74283" tIns="37131" rIns="74283" bIns="37131" anchor="ctr" anchorCtr="0">
              <a:noAutofit/>
            </a:bodyPr>
            <a:lstStyle/>
            <a:p>
              <a:pPr algn="ctr"/>
              <a:endParaRPr sz="1138" dirty="0">
                <a:solidFill>
                  <a:schemeClr val="lt1"/>
                </a:solidFill>
                <a:latin typeface="Noto Sans JP" panose="020B0600070205080204" charset="-128"/>
                <a:ea typeface="Noto Sans JP" panose="020B0600070205080204" charset="-128"/>
              </a:endParaRPr>
            </a:p>
          </p:txBody>
        </p:sp>
        <p:sp>
          <p:nvSpPr>
            <p:cNvPr id="346" name="Google Shape;346;p46">
              <a:extLst>
                <a:ext uri="{FF2B5EF4-FFF2-40B4-BE49-F238E27FC236}">
                  <a16:creationId xmlns:a16="http://schemas.microsoft.com/office/drawing/2014/main" id="{57AECB8A-2F74-7310-F70D-2CB583B4F576}"/>
                </a:ext>
              </a:extLst>
            </p:cNvPr>
            <p:cNvSpPr txBox="1"/>
            <p:nvPr/>
          </p:nvSpPr>
          <p:spPr>
            <a:xfrm>
              <a:off x="6389107" y="1002994"/>
              <a:ext cx="1821320" cy="400069"/>
            </a:xfrm>
            <a:prstGeom prst="rect">
              <a:avLst/>
            </a:prstGeom>
            <a:noFill/>
            <a:ln>
              <a:noFill/>
            </a:ln>
          </p:spPr>
          <p:txBody>
            <a:bodyPr spcFirstLastPara="1" wrap="square" lIns="74283" tIns="37131" rIns="74283" bIns="37131" anchor="ctr" anchorCtr="0">
              <a:spAutoFit/>
            </a:bodyPr>
            <a:lstStyle/>
            <a:p>
              <a:pPr algn="ctr">
                <a:buSzPts val="2400"/>
              </a:pPr>
              <a:r>
                <a:rPr lang="en-US" altLang="ja-JP" sz="1625" dirty="0">
                  <a:solidFill>
                    <a:schemeClr val="accent4">
                      <a:lumMod val="75000"/>
                    </a:schemeClr>
                  </a:solidFill>
                  <a:latin typeface="Noto Sans JP" panose="020B0600070205080204" charset="-128"/>
                  <a:ea typeface="Noto Sans JP" panose="020B0600070205080204" charset="-128"/>
                </a:rPr>
                <a:t>【</a:t>
              </a:r>
              <a:r>
                <a:rPr lang="ja-JP" altLang="en-US" sz="1625" dirty="0">
                  <a:solidFill>
                    <a:schemeClr val="accent4">
                      <a:lumMod val="75000"/>
                    </a:schemeClr>
                  </a:solidFill>
                  <a:latin typeface="Noto Sans JP" panose="020B0600070205080204" charset="-128"/>
                  <a:ea typeface="Noto Sans JP" panose="020B0600070205080204" charset="-128"/>
                </a:rPr>
                <a:t>複 利</a:t>
              </a:r>
              <a:r>
                <a:rPr lang="en-US" altLang="ja-JP" sz="1625" dirty="0">
                  <a:solidFill>
                    <a:schemeClr val="accent4">
                      <a:lumMod val="75000"/>
                    </a:schemeClr>
                  </a:solidFill>
                  <a:latin typeface="Noto Sans JP" panose="020B0600070205080204" charset="-128"/>
                  <a:ea typeface="Noto Sans JP" panose="020B0600070205080204" charset="-128"/>
                </a:rPr>
                <a:t>】</a:t>
              </a:r>
              <a:endParaRPr sz="1625" dirty="0">
                <a:solidFill>
                  <a:schemeClr val="accent4">
                    <a:lumMod val="75000"/>
                  </a:schemeClr>
                </a:solidFill>
                <a:latin typeface="Noto Sans JP" panose="020B0600070205080204" charset="-128"/>
                <a:ea typeface="Noto Sans JP" panose="020B0600070205080204" charset="-128"/>
              </a:endParaRPr>
            </a:p>
          </p:txBody>
        </p:sp>
        <p:sp>
          <p:nvSpPr>
            <p:cNvPr id="347" name="Google Shape;347;p46">
              <a:extLst>
                <a:ext uri="{FF2B5EF4-FFF2-40B4-BE49-F238E27FC236}">
                  <a16:creationId xmlns:a16="http://schemas.microsoft.com/office/drawing/2014/main" id="{79EF2914-BE2C-217D-6FFF-A054F162F611}"/>
                </a:ext>
              </a:extLst>
            </p:cNvPr>
            <p:cNvSpPr txBox="1"/>
            <p:nvPr/>
          </p:nvSpPr>
          <p:spPr>
            <a:xfrm>
              <a:off x="6063161" y="1389637"/>
              <a:ext cx="2473210" cy="830956"/>
            </a:xfrm>
            <a:prstGeom prst="rect">
              <a:avLst/>
            </a:prstGeom>
            <a:noFill/>
            <a:ln>
              <a:noFill/>
            </a:ln>
          </p:spPr>
          <p:txBody>
            <a:bodyPr spcFirstLastPara="1" wrap="square" lIns="74283" tIns="37131" rIns="74283" bIns="37131" anchor="t" anchorCtr="0">
              <a:spAutoFit/>
            </a:bodyPr>
            <a:lstStyle/>
            <a:p>
              <a:r>
                <a:rPr lang="ja-JP" altLang="en-US" sz="1300" dirty="0">
                  <a:solidFill>
                    <a:schemeClr val="tx1"/>
                  </a:solidFill>
                  <a:latin typeface="Noto Sans JP Medium" panose="020B0600000000000000" pitchFamily="34" charset="-128"/>
                  <a:ea typeface="Noto Sans JP Medium" panose="020B0600000000000000" pitchFamily="34" charset="-128"/>
                </a:rPr>
                <a:t>元金に利息を加えた金額で計算され、利息が大きくなっていく</a:t>
              </a:r>
              <a:endParaRPr sz="1300" dirty="0">
                <a:solidFill>
                  <a:schemeClr val="tx1"/>
                </a:solidFill>
                <a:latin typeface="Noto Sans JP Medium" panose="020B0600000000000000" pitchFamily="34" charset="-128"/>
                <a:ea typeface="Noto Sans JP Medium" panose="020B0600000000000000" pitchFamily="34" charset="-128"/>
              </a:endParaRPr>
            </a:p>
          </p:txBody>
        </p:sp>
      </p:grpSp>
      <p:grpSp>
        <p:nvGrpSpPr>
          <p:cNvPr id="28" name="グループ化 27">
            <a:extLst>
              <a:ext uri="{FF2B5EF4-FFF2-40B4-BE49-F238E27FC236}">
                <a16:creationId xmlns:a16="http://schemas.microsoft.com/office/drawing/2014/main" id="{39FBBBBE-B617-F5E4-90A2-75E8ABACC5DE}"/>
              </a:ext>
            </a:extLst>
          </p:cNvPr>
          <p:cNvGrpSpPr/>
          <p:nvPr/>
        </p:nvGrpSpPr>
        <p:grpSpPr>
          <a:xfrm>
            <a:off x="475561" y="1983373"/>
            <a:ext cx="2270503" cy="1136779"/>
            <a:chOff x="1282593" y="952126"/>
            <a:chExt cx="2794465" cy="1399112"/>
          </a:xfrm>
        </p:grpSpPr>
        <p:sp>
          <p:nvSpPr>
            <p:cNvPr id="27" name="Google Shape;349;p46">
              <a:extLst>
                <a:ext uri="{FF2B5EF4-FFF2-40B4-BE49-F238E27FC236}">
                  <a16:creationId xmlns:a16="http://schemas.microsoft.com/office/drawing/2014/main" id="{D92C8361-832A-CA92-9FB6-720B8CE5455F}"/>
                </a:ext>
              </a:extLst>
            </p:cNvPr>
            <p:cNvSpPr/>
            <p:nvPr/>
          </p:nvSpPr>
          <p:spPr>
            <a:xfrm>
              <a:off x="1282593" y="952126"/>
              <a:ext cx="2794465" cy="1399112"/>
            </a:xfrm>
            <a:prstGeom prst="roundRect">
              <a:avLst>
                <a:gd name="adj" fmla="val 7395"/>
              </a:avLst>
            </a:prstGeom>
            <a:solidFill>
              <a:srgbClr val="D5F4FF"/>
            </a:solidFill>
            <a:ln>
              <a:noFill/>
            </a:ln>
          </p:spPr>
          <p:txBody>
            <a:bodyPr spcFirstLastPara="1" wrap="square" lIns="74283" tIns="37131" rIns="74283" bIns="37131" anchor="ctr" anchorCtr="0">
              <a:noAutofit/>
            </a:bodyPr>
            <a:lstStyle/>
            <a:p>
              <a:pPr algn="ctr"/>
              <a:endParaRPr sz="1138" dirty="0">
                <a:solidFill>
                  <a:schemeClr val="lt1"/>
                </a:solidFill>
                <a:latin typeface="Noto Sans JP" panose="020B0600070205080204" charset="-128"/>
                <a:ea typeface="Noto Sans JP" panose="020B0600070205080204" charset="-128"/>
              </a:endParaRPr>
            </a:p>
          </p:txBody>
        </p:sp>
        <p:sp>
          <p:nvSpPr>
            <p:cNvPr id="350" name="Google Shape;350;p46">
              <a:extLst>
                <a:ext uri="{FF2B5EF4-FFF2-40B4-BE49-F238E27FC236}">
                  <a16:creationId xmlns:a16="http://schemas.microsoft.com/office/drawing/2014/main" id="{F54ADF27-5CF5-55CE-C6B8-691A992D3C02}"/>
                </a:ext>
              </a:extLst>
            </p:cNvPr>
            <p:cNvSpPr txBox="1"/>
            <p:nvPr/>
          </p:nvSpPr>
          <p:spPr>
            <a:xfrm>
              <a:off x="1799826" y="1002994"/>
              <a:ext cx="1759997" cy="400069"/>
            </a:xfrm>
            <a:prstGeom prst="rect">
              <a:avLst/>
            </a:prstGeom>
            <a:noFill/>
            <a:ln>
              <a:noFill/>
            </a:ln>
          </p:spPr>
          <p:txBody>
            <a:bodyPr spcFirstLastPara="1" wrap="square" lIns="74283" tIns="37131" rIns="74283" bIns="37131" anchor="ctr" anchorCtr="0">
              <a:spAutoFit/>
            </a:bodyPr>
            <a:lstStyle/>
            <a:p>
              <a:pPr algn="ctr"/>
              <a:r>
                <a:rPr lang="en-US" altLang="ja-JP" sz="1625" dirty="0">
                  <a:solidFill>
                    <a:srgbClr val="0070C0"/>
                  </a:solidFill>
                  <a:latin typeface="Noto Sans JP" panose="020B0600070205080204" charset="-128"/>
                  <a:ea typeface="Noto Sans JP" panose="020B0600070205080204" charset="-128"/>
                </a:rPr>
                <a:t>【</a:t>
              </a:r>
              <a:r>
                <a:rPr lang="ja-JP" altLang="en-US" sz="1625" dirty="0">
                  <a:solidFill>
                    <a:srgbClr val="0070C0"/>
                  </a:solidFill>
                  <a:latin typeface="Noto Sans JP" panose="020B0600070205080204" charset="-128"/>
                  <a:ea typeface="Noto Sans JP" panose="020B0600070205080204" charset="-128"/>
                </a:rPr>
                <a:t>単 利</a:t>
              </a:r>
              <a:r>
                <a:rPr lang="en-US" altLang="ja-JP" sz="1625" dirty="0">
                  <a:solidFill>
                    <a:srgbClr val="0070C0"/>
                  </a:solidFill>
                  <a:latin typeface="Noto Sans JP" panose="020B0600070205080204" charset="-128"/>
                  <a:ea typeface="Noto Sans JP" panose="020B0600070205080204" charset="-128"/>
                </a:rPr>
                <a:t>】</a:t>
              </a:r>
              <a:endParaRPr sz="1625" dirty="0">
                <a:solidFill>
                  <a:srgbClr val="0070C0"/>
                </a:solidFill>
                <a:latin typeface="Noto Sans JP" panose="020B0600070205080204" charset="-128"/>
                <a:ea typeface="Noto Sans JP" panose="020B0600070205080204" charset="-128"/>
              </a:endParaRPr>
            </a:p>
          </p:txBody>
        </p:sp>
        <p:sp>
          <p:nvSpPr>
            <p:cNvPr id="351" name="Google Shape;351;p46">
              <a:extLst>
                <a:ext uri="{FF2B5EF4-FFF2-40B4-BE49-F238E27FC236}">
                  <a16:creationId xmlns:a16="http://schemas.microsoft.com/office/drawing/2014/main" id="{D2CC33F0-1D48-7A22-3A6A-A48A5C22E03E}"/>
                </a:ext>
              </a:extLst>
            </p:cNvPr>
            <p:cNvSpPr txBox="1"/>
            <p:nvPr/>
          </p:nvSpPr>
          <p:spPr>
            <a:xfrm>
              <a:off x="1672211" y="1498385"/>
              <a:ext cx="2038657" cy="584735"/>
            </a:xfrm>
            <a:prstGeom prst="rect">
              <a:avLst/>
            </a:prstGeom>
            <a:noFill/>
            <a:ln>
              <a:noFill/>
            </a:ln>
          </p:spPr>
          <p:txBody>
            <a:bodyPr spcFirstLastPara="1" wrap="square" lIns="74283" tIns="37131" rIns="74283" bIns="37131" anchor="t" anchorCtr="0">
              <a:spAutoFit/>
            </a:bodyPr>
            <a:lstStyle/>
            <a:p>
              <a:r>
                <a:rPr lang="ja-JP" altLang="en-US" sz="1300" dirty="0">
                  <a:latin typeface="Noto Sans JP Medium" panose="020B0600000000000000" pitchFamily="34" charset="-128"/>
                  <a:ea typeface="Noto Sans JP Medium" panose="020B0600000000000000" pitchFamily="34" charset="-128"/>
                </a:rPr>
                <a:t>元金は固定で利息は毎回同じ金額</a:t>
              </a:r>
              <a:endParaRPr sz="1300" dirty="0">
                <a:latin typeface="Noto Sans JP Medium" panose="020B0600000000000000" pitchFamily="34" charset="-128"/>
                <a:ea typeface="Noto Sans JP Medium" panose="020B0600000000000000" pitchFamily="34" charset="-128"/>
              </a:endParaRPr>
            </a:p>
          </p:txBody>
        </p:sp>
      </p:grpSp>
      <p:sp>
        <p:nvSpPr>
          <p:cNvPr id="2" name="Google Shape;259;p15">
            <a:extLst>
              <a:ext uri="{FF2B5EF4-FFF2-40B4-BE49-F238E27FC236}">
                <a16:creationId xmlns:a16="http://schemas.microsoft.com/office/drawing/2014/main" id="{E4DE20E8-158C-5405-0D6A-E995B22C98F3}"/>
              </a:ext>
            </a:extLst>
          </p:cNvPr>
          <p:cNvSpPr txBox="1">
            <a:spLocks noGrp="1"/>
          </p:cNvSpPr>
          <p:nvPr>
            <p:ph type="ftr" idx="11"/>
          </p:nvPr>
        </p:nvSpPr>
        <p:spPr>
          <a:xfrm>
            <a:off x="3649434" y="6380893"/>
            <a:ext cx="3343275" cy="296664"/>
          </a:xfrm>
          <a:prstGeom prst="rect">
            <a:avLst/>
          </a:prstGeom>
          <a:noFill/>
          <a:ln>
            <a:noFill/>
          </a:ln>
        </p:spPr>
        <p:txBody>
          <a:bodyPr spcFirstLastPara="1" wrap="square" lIns="74283" tIns="37131" rIns="74283" bIns="37131" anchor="ctr" anchorCtr="0">
            <a:noAutofit/>
          </a:bodyPr>
          <a:lstStyle/>
          <a:p>
            <a:r>
              <a:rPr lang="ja-JP" dirty="0"/>
              <a:t>©202</a:t>
            </a:r>
            <a:r>
              <a:rPr lang="en-US" altLang="ja-JP" dirty="0"/>
              <a:t>5</a:t>
            </a:r>
            <a:r>
              <a:rPr lang="ja-JP" dirty="0"/>
              <a:t>　kids　money　school</a:t>
            </a:r>
            <a:endParaRPr dirty="0"/>
          </a:p>
        </p:txBody>
      </p:sp>
      <p:pic>
        <p:nvPicPr>
          <p:cNvPr id="22" name="図 21">
            <a:extLst>
              <a:ext uri="{FF2B5EF4-FFF2-40B4-BE49-F238E27FC236}">
                <a16:creationId xmlns:a16="http://schemas.microsoft.com/office/drawing/2014/main" id="{06AB5AD8-F0AA-F5B4-6A91-8411DC70F5BD}"/>
              </a:ext>
            </a:extLst>
          </p:cNvPr>
          <p:cNvPicPr>
            <a:picLocks noChangeAspect="1"/>
          </p:cNvPicPr>
          <p:nvPr/>
        </p:nvPicPr>
        <p:blipFill>
          <a:blip r:embed="rId3"/>
          <a:stretch>
            <a:fillRect/>
          </a:stretch>
        </p:blipFill>
        <p:spPr>
          <a:xfrm>
            <a:off x="475560" y="3690116"/>
            <a:ext cx="2909363" cy="1851956"/>
          </a:xfrm>
          <a:prstGeom prst="rect">
            <a:avLst/>
          </a:prstGeom>
        </p:spPr>
      </p:pic>
      <p:pic>
        <p:nvPicPr>
          <p:cNvPr id="24" name="図 23">
            <a:extLst>
              <a:ext uri="{FF2B5EF4-FFF2-40B4-BE49-F238E27FC236}">
                <a16:creationId xmlns:a16="http://schemas.microsoft.com/office/drawing/2014/main" id="{88A18C2D-B45B-446E-C5BE-E0A85013D029}"/>
              </a:ext>
            </a:extLst>
          </p:cNvPr>
          <p:cNvPicPr>
            <a:picLocks noChangeAspect="1"/>
          </p:cNvPicPr>
          <p:nvPr/>
        </p:nvPicPr>
        <p:blipFill>
          <a:blip r:embed="rId4"/>
          <a:stretch>
            <a:fillRect/>
          </a:stretch>
        </p:blipFill>
        <p:spPr>
          <a:xfrm>
            <a:off x="3713401" y="2149257"/>
            <a:ext cx="3437575" cy="3392815"/>
          </a:xfrm>
          <a:prstGeom prst="rect">
            <a:avLst/>
          </a:prstGeom>
        </p:spPr>
      </p:pic>
      <p:graphicFrame>
        <p:nvGraphicFramePr>
          <p:cNvPr id="31" name="表 30">
            <a:extLst>
              <a:ext uri="{FF2B5EF4-FFF2-40B4-BE49-F238E27FC236}">
                <a16:creationId xmlns:a16="http://schemas.microsoft.com/office/drawing/2014/main" id="{6356F984-A121-87FF-B888-051E43A0F62D}"/>
              </a:ext>
            </a:extLst>
          </p:cNvPr>
          <p:cNvGraphicFramePr>
            <a:graphicFrameLocks noGrp="1"/>
          </p:cNvGraphicFramePr>
          <p:nvPr>
            <p:extLst>
              <p:ext uri="{D42A27DB-BD31-4B8C-83A1-F6EECF244321}">
                <p14:modId xmlns:p14="http://schemas.microsoft.com/office/powerpoint/2010/main" val="1304605349"/>
              </p:ext>
            </p:extLst>
          </p:nvPr>
        </p:nvGraphicFramePr>
        <p:xfrm>
          <a:off x="7345081" y="1739454"/>
          <a:ext cx="2085360" cy="1095450"/>
        </p:xfrm>
        <a:graphic>
          <a:graphicData uri="http://schemas.openxmlformats.org/drawingml/2006/table">
            <a:tbl>
              <a:tblPr firstRow="1" bandRow="1">
                <a:tableStyleId>{5940675A-B579-460E-94D1-54222C63F5DA}</a:tableStyleId>
              </a:tblPr>
              <a:tblGrid>
                <a:gridCol w="1042680">
                  <a:extLst>
                    <a:ext uri="{9D8B030D-6E8A-4147-A177-3AD203B41FA5}">
                      <a16:colId xmlns:a16="http://schemas.microsoft.com/office/drawing/2014/main" val="467640588"/>
                    </a:ext>
                  </a:extLst>
                </a:gridCol>
                <a:gridCol w="1042680">
                  <a:extLst>
                    <a:ext uri="{9D8B030D-6E8A-4147-A177-3AD203B41FA5}">
                      <a16:colId xmlns:a16="http://schemas.microsoft.com/office/drawing/2014/main" val="4202007312"/>
                    </a:ext>
                  </a:extLst>
                </a:gridCol>
              </a:tblGrid>
              <a:tr h="365150">
                <a:tc>
                  <a:txBody>
                    <a:bodyPr/>
                    <a:lstStyle/>
                    <a:p>
                      <a:pPr algn="ctr"/>
                      <a:r>
                        <a:rPr kumimoji="1" lang="ja-JP" altLang="en-US" sz="1300" dirty="0">
                          <a:latin typeface="Noto Sans JP Medium" panose="020B0600000000000000" pitchFamily="34" charset="-128"/>
                          <a:ea typeface="Noto Sans JP Medium" panose="020B0600000000000000" pitchFamily="34" charset="-128"/>
                        </a:rPr>
                        <a:t>投資額</a:t>
                      </a:r>
                    </a:p>
                  </a:txBody>
                  <a:tcPr marL="74295" marR="74295" marT="37148" marB="37148" anchor="ctr"/>
                </a:tc>
                <a:tc>
                  <a:txBody>
                    <a:bodyPr/>
                    <a:lstStyle/>
                    <a:p>
                      <a:pPr algn="ctr"/>
                      <a:r>
                        <a:rPr kumimoji="1" lang="en-US" altLang="ja-JP" sz="1300" dirty="0">
                          <a:latin typeface="Noto Sans JP Medium" panose="020B0600000000000000" pitchFamily="34" charset="-128"/>
                          <a:ea typeface="Noto Sans JP Medium" panose="020B0600000000000000" pitchFamily="34" charset="-128"/>
                        </a:rPr>
                        <a:t>100</a:t>
                      </a:r>
                      <a:r>
                        <a:rPr kumimoji="1" lang="ja-JP" altLang="en-US" sz="1300" dirty="0">
                          <a:latin typeface="Noto Sans JP Medium" panose="020B0600000000000000" pitchFamily="34" charset="-128"/>
                          <a:ea typeface="Noto Sans JP Medium" panose="020B0600000000000000" pitchFamily="34" charset="-128"/>
                        </a:rPr>
                        <a:t>万円</a:t>
                      </a:r>
                    </a:p>
                  </a:txBody>
                  <a:tcPr marL="74295" marR="74295" marT="37148" marB="37148" anchor="ctr"/>
                </a:tc>
                <a:extLst>
                  <a:ext uri="{0D108BD9-81ED-4DB2-BD59-A6C34878D82A}">
                    <a16:rowId xmlns:a16="http://schemas.microsoft.com/office/drawing/2014/main" val="408134636"/>
                  </a:ext>
                </a:extLst>
              </a:tr>
              <a:tr h="365150">
                <a:tc>
                  <a:txBody>
                    <a:bodyPr/>
                    <a:lstStyle/>
                    <a:p>
                      <a:pPr algn="ctr"/>
                      <a:r>
                        <a:rPr kumimoji="1" lang="ja-JP" altLang="en-US" sz="1300" dirty="0">
                          <a:latin typeface="Noto Sans JP Medium" panose="020B0600000000000000" pitchFamily="34" charset="-128"/>
                          <a:ea typeface="Noto Sans JP Medium" panose="020B0600000000000000" pitchFamily="34" charset="-128"/>
                        </a:rPr>
                        <a:t>金利</a:t>
                      </a:r>
                    </a:p>
                  </a:txBody>
                  <a:tcPr marL="74295" marR="74295" marT="37148" marB="37148" anchor="ctr"/>
                </a:tc>
                <a:tc>
                  <a:txBody>
                    <a:bodyPr/>
                    <a:lstStyle/>
                    <a:p>
                      <a:pPr algn="ctr"/>
                      <a:r>
                        <a:rPr kumimoji="1" lang="en-US" altLang="ja-JP" sz="1300" dirty="0">
                          <a:latin typeface="Noto Sans JP Medium" panose="020B0600000000000000" pitchFamily="34" charset="-128"/>
                          <a:ea typeface="Noto Sans JP Medium" panose="020B0600000000000000" pitchFamily="34" charset="-128"/>
                        </a:rPr>
                        <a:t>5</a:t>
                      </a:r>
                      <a:r>
                        <a:rPr kumimoji="1" lang="ja-JP" altLang="en-US" sz="1300" dirty="0">
                          <a:latin typeface="Noto Sans JP Medium" panose="020B0600000000000000" pitchFamily="34" charset="-128"/>
                          <a:ea typeface="Noto Sans JP Medium" panose="020B0600000000000000" pitchFamily="34" charset="-128"/>
                        </a:rPr>
                        <a:t>％</a:t>
                      </a:r>
                    </a:p>
                  </a:txBody>
                  <a:tcPr marL="74295" marR="74295" marT="37148" marB="37148" anchor="ctr"/>
                </a:tc>
                <a:extLst>
                  <a:ext uri="{0D108BD9-81ED-4DB2-BD59-A6C34878D82A}">
                    <a16:rowId xmlns:a16="http://schemas.microsoft.com/office/drawing/2014/main" val="2811773614"/>
                  </a:ext>
                </a:extLst>
              </a:tr>
              <a:tr h="365150">
                <a:tc>
                  <a:txBody>
                    <a:bodyPr/>
                    <a:lstStyle/>
                    <a:p>
                      <a:pPr algn="ctr"/>
                      <a:r>
                        <a:rPr kumimoji="1" lang="ja-JP" altLang="en-US" sz="1300" dirty="0">
                          <a:latin typeface="Noto Sans JP Medium" panose="020B0600000000000000" pitchFamily="34" charset="-128"/>
                          <a:ea typeface="Noto Sans JP Medium" panose="020B0600000000000000" pitchFamily="34" charset="-128"/>
                        </a:rPr>
                        <a:t>期間</a:t>
                      </a:r>
                    </a:p>
                  </a:txBody>
                  <a:tcPr marL="74295" marR="74295" marT="37148" marB="37148" anchor="ctr"/>
                </a:tc>
                <a:tc>
                  <a:txBody>
                    <a:bodyPr/>
                    <a:lstStyle/>
                    <a:p>
                      <a:pPr algn="ctr"/>
                      <a:r>
                        <a:rPr kumimoji="1" lang="en-US" altLang="ja-JP" sz="1300" dirty="0">
                          <a:latin typeface="Noto Sans JP Medium" panose="020B0600000000000000" pitchFamily="34" charset="-128"/>
                          <a:ea typeface="Noto Sans JP Medium" panose="020B0600000000000000" pitchFamily="34" charset="-128"/>
                        </a:rPr>
                        <a:t>30</a:t>
                      </a:r>
                      <a:r>
                        <a:rPr kumimoji="1" lang="ja-JP" altLang="en-US" sz="1300" dirty="0">
                          <a:latin typeface="Noto Sans JP Medium" panose="020B0600000000000000" pitchFamily="34" charset="-128"/>
                          <a:ea typeface="Noto Sans JP Medium" panose="020B0600000000000000" pitchFamily="34" charset="-128"/>
                        </a:rPr>
                        <a:t>年</a:t>
                      </a:r>
                    </a:p>
                  </a:txBody>
                  <a:tcPr marL="74295" marR="74295" marT="37148" marB="37148" anchor="ctr"/>
                </a:tc>
                <a:extLst>
                  <a:ext uri="{0D108BD9-81ED-4DB2-BD59-A6C34878D82A}">
                    <a16:rowId xmlns:a16="http://schemas.microsoft.com/office/drawing/2014/main" val="272623593"/>
                  </a:ext>
                </a:extLst>
              </a:tr>
            </a:tbl>
          </a:graphicData>
        </a:graphic>
      </p:graphicFrame>
      <p:sp>
        <p:nvSpPr>
          <p:cNvPr id="288" name="Google Shape;351;p46">
            <a:extLst>
              <a:ext uri="{FF2B5EF4-FFF2-40B4-BE49-F238E27FC236}">
                <a16:creationId xmlns:a16="http://schemas.microsoft.com/office/drawing/2014/main" id="{A0CE5A58-6E73-3EA3-B1D0-0738A7789E4D}"/>
              </a:ext>
            </a:extLst>
          </p:cNvPr>
          <p:cNvSpPr txBox="1"/>
          <p:nvPr/>
        </p:nvSpPr>
        <p:spPr>
          <a:xfrm>
            <a:off x="7493298" y="3072259"/>
            <a:ext cx="1656409" cy="300113"/>
          </a:xfrm>
          <a:prstGeom prst="rect">
            <a:avLst/>
          </a:prstGeom>
          <a:noFill/>
          <a:ln>
            <a:noFill/>
          </a:ln>
        </p:spPr>
        <p:txBody>
          <a:bodyPr spcFirstLastPara="1" wrap="square" lIns="74283" tIns="37131" rIns="74283" bIns="37131" anchor="t" anchorCtr="0">
            <a:spAutoFit/>
          </a:bodyPr>
          <a:lstStyle/>
          <a:p>
            <a:r>
              <a:rPr lang="ja-JP" altLang="en-US" sz="1463" dirty="0">
                <a:latin typeface="Noto Sans JP Medium" panose="020B0600000000000000" pitchFamily="34" charset="-128"/>
                <a:ea typeface="Noto Sans JP Medium" panose="020B0600000000000000" pitchFamily="34" charset="-128"/>
              </a:rPr>
              <a:t>単利の利益</a:t>
            </a:r>
            <a:endParaRPr sz="1463" dirty="0">
              <a:latin typeface="Noto Sans JP Medium" panose="020B0600000000000000" pitchFamily="34" charset="-128"/>
              <a:ea typeface="Noto Sans JP Medium" panose="020B0600000000000000" pitchFamily="34" charset="-128"/>
            </a:endParaRPr>
          </a:p>
        </p:txBody>
      </p:sp>
      <p:sp>
        <p:nvSpPr>
          <p:cNvPr id="289" name="Google Shape;351;p46">
            <a:extLst>
              <a:ext uri="{FF2B5EF4-FFF2-40B4-BE49-F238E27FC236}">
                <a16:creationId xmlns:a16="http://schemas.microsoft.com/office/drawing/2014/main" id="{C4B0D88A-8704-2CCA-9AB3-64D6A32D9CF5}"/>
              </a:ext>
            </a:extLst>
          </p:cNvPr>
          <p:cNvSpPr txBox="1"/>
          <p:nvPr/>
        </p:nvSpPr>
        <p:spPr>
          <a:xfrm>
            <a:off x="7794669" y="3305975"/>
            <a:ext cx="1656409" cy="525110"/>
          </a:xfrm>
          <a:prstGeom prst="rect">
            <a:avLst/>
          </a:prstGeom>
          <a:noFill/>
          <a:ln>
            <a:noFill/>
          </a:ln>
        </p:spPr>
        <p:txBody>
          <a:bodyPr spcFirstLastPara="1" wrap="square" lIns="74283" tIns="37131" rIns="74283" bIns="37131" anchor="t" anchorCtr="0">
            <a:spAutoFit/>
          </a:bodyPr>
          <a:lstStyle/>
          <a:p>
            <a:r>
              <a:rPr lang="en-US" altLang="ja-JP" sz="2925" dirty="0">
                <a:solidFill>
                  <a:schemeClr val="tx1"/>
                </a:solidFill>
                <a:latin typeface="Noto Sans JP Medium" panose="020B0600000000000000" pitchFamily="34" charset="-128"/>
                <a:ea typeface="Noto Sans JP Medium" panose="020B0600000000000000" pitchFamily="34" charset="-128"/>
              </a:rPr>
              <a:t>150</a:t>
            </a:r>
            <a:r>
              <a:rPr lang="ja-JP" altLang="en-US" sz="1950" dirty="0">
                <a:solidFill>
                  <a:schemeClr val="tx1"/>
                </a:solidFill>
                <a:latin typeface="Noto Sans JP Medium" panose="020B0600000000000000" pitchFamily="34" charset="-128"/>
                <a:ea typeface="Noto Sans JP Medium" panose="020B0600000000000000" pitchFamily="34" charset="-128"/>
              </a:rPr>
              <a:t>万円</a:t>
            </a:r>
            <a:endParaRPr sz="1950" dirty="0">
              <a:solidFill>
                <a:schemeClr val="tx1"/>
              </a:solidFill>
              <a:latin typeface="Noto Sans JP Medium" panose="020B0600000000000000" pitchFamily="34" charset="-128"/>
              <a:ea typeface="Noto Sans JP Medium" panose="020B0600000000000000" pitchFamily="34" charset="-128"/>
            </a:endParaRPr>
          </a:p>
        </p:txBody>
      </p:sp>
      <p:sp>
        <p:nvSpPr>
          <p:cNvPr id="294" name="四角形: 角を丸くする 293">
            <a:extLst>
              <a:ext uri="{FF2B5EF4-FFF2-40B4-BE49-F238E27FC236}">
                <a16:creationId xmlns:a16="http://schemas.microsoft.com/office/drawing/2014/main" id="{ADBF5500-7A91-81F6-CE56-4120AC7C4CDB}"/>
              </a:ext>
            </a:extLst>
          </p:cNvPr>
          <p:cNvSpPr/>
          <p:nvPr/>
        </p:nvSpPr>
        <p:spPr>
          <a:xfrm>
            <a:off x="7345081" y="3037233"/>
            <a:ext cx="2085359" cy="753274"/>
          </a:xfrm>
          <a:prstGeom prst="roundRect">
            <a:avLst/>
          </a:pr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38"/>
          </a:p>
        </p:txBody>
      </p:sp>
      <p:sp>
        <p:nvSpPr>
          <p:cNvPr id="290" name="Google Shape;351;p46">
            <a:extLst>
              <a:ext uri="{FF2B5EF4-FFF2-40B4-BE49-F238E27FC236}">
                <a16:creationId xmlns:a16="http://schemas.microsoft.com/office/drawing/2014/main" id="{0BAB8FC3-D0E7-2B46-5E67-3CE3FFC6B3CB}"/>
              </a:ext>
            </a:extLst>
          </p:cNvPr>
          <p:cNvSpPr txBox="1"/>
          <p:nvPr/>
        </p:nvSpPr>
        <p:spPr>
          <a:xfrm>
            <a:off x="7493298" y="3980014"/>
            <a:ext cx="1656409" cy="300113"/>
          </a:xfrm>
          <a:prstGeom prst="rect">
            <a:avLst/>
          </a:prstGeom>
          <a:noFill/>
          <a:ln>
            <a:noFill/>
          </a:ln>
        </p:spPr>
        <p:txBody>
          <a:bodyPr spcFirstLastPara="1" wrap="square" lIns="74283" tIns="37131" rIns="74283" bIns="37131" anchor="t" anchorCtr="0">
            <a:spAutoFit/>
          </a:bodyPr>
          <a:lstStyle/>
          <a:p>
            <a:r>
              <a:rPr lang="ja-JP" altLang="en-US" sz="1463" dirty="0">
                <a:latin typeface="Noto Sans JP Medium" panose="020B0600000000000000" pitchFamily="34" charset="-128"/>
                <a:ea typeface="Noto Sans JP Medium" panose="020B0600000000000000" pitchFamily="34" charset="-128"/>
              </a:rPr>
              <a:t>複利の利益</a:t>
            </a:r>
            <a:endParaRPr sz="1463" dirty="0">
              <a:latin typeface="Noto Sans JP Medium" panose="020B0600000000000000" pitchFamily="34" charset="-128"/>
              <a:ea typeface="Noto Sans JP Medium" panose="020B0600000000000000" pitchFamily="34" charset="-128"/>
            </a:endParaRPr>
          </a:p>
        </p:txBody>
      </p:sp>
      <p:sp>
        <p:nvSpPr>
          <p:cNvPr id="291" name="Google Shape;351;p46">
            <a:extLst>
              <a:ext uri="{FF2B5EF4-FFF2-40B4-BE49-F238E27FC236}">
                <a16:creationId xmlns:a16="http://schemas.microsoft.com/office/drawing/2014/main" id="{E160120E-91E5-CE84-D5FB-C95E95DAFBED}"/>
              </a:ext>
            </a:extLst>
          </p:cNvPr>
          <p:cNvSpPr txBox="1"/>
          <p:nvPr/>
        </p:nvSpPr>
        <p:spPr>
          <a:xfrm>
            <a:off x="7794669" y="4213729"/>
            <a:ext cx="1656409" cy="525110"/>
          </a:xfrm>
          <a:prstGeom prst="rect">
            <a:avLst/>
          </a:prstGeom>
          <a:noFill/>
          <a:ln>
            <a:noFill/>
          </a:ln>
        </p:spPr>
        <p:txBody>
          <a:bodyPr spcFirstLastPara="1" wrap="square" lIns="74283" tIns="37131" rIns="74283" bIns="37131" anchor="t" anchorCtr="0">
            <a:spAutoFit/>
          </a:bodyPr>
          <a:lstStyle/>
          <a:p>
            <a:r>
              <a:rPr lang="en-US" altLang="ja-JP" sz="2925" dirty="0">
                <a:solidFill>
                  <a:schemeClr val="tx1"/>
                </a:solidFill>
                <a:latin typeface="Noto Sans JP Medium" panose="020B0600000000000000" pitchFamily="34" charset="-128"/>
                <a:ea typeface="Noto Sans JP Medium" panose="020B0600000000000000" pitchFamily="34" charset="-128"/>
              </a:rPr>
              <a:t>332</a:t>
            </a:r>
            <a:r>
              <a:rPr lang="ja-JP" altLang="en-US" sz="1950" dirty="0">
                <a:solidFill>
                  <a:schemeClr val="tx1"/>
                </a:solidFill>
                <a:latin typeface="Noto Sans JP Medium" panose="020B0600000000000000" pitchFamily="34" charset="-128"/>
                <a:ea typeface="Noto Sans JP Medium" panose="020B0600000000000000" pitchFamily="34" charset="-128"/>
              </a:rPr>
              <a:t>万円</a:t>
            </a:r>
            <a:endParaRPr sz="1950" dirty="0">
              <a:solidFill>
                <a:schemeClr val="tx1"/>
              </a:solidFill>
              <a:latin typeface="Noto Sans JP Medium" panose="020B0600000000000000" pitchFamily="34" charset="-128"/>
              <a:ea typeface="Noto Sans JP Medium" panose="020B0600000000000000" pitchFamily="34" charset="-128"/>
            </a:endParaRPr>
          </a:p>
        </p:txBody>
      </p:sp>
      <p:sp>
        <p:nvSpPr>
          <p:cNvPr id="295" name="四角形: 角を丸くする 294">
            <a:extLst>
              <a:ext uri="{FF2B5EF4-FFF2-40B4-BE49-F238E27FC236}">
                <a16:creationId xmlns:a16="http://schemas.microsoft.com/office/drawing/2014/main" id="{89A96D50-AE21-CB37-6784-F83262AC4852}"/>
              </a:ext>
            </a:extLst>
          </p:cNvPr>
          <p:cNvSpPr/>
          <p:nvPr/>
        </p:nvSpPr>
        <p:spPr>
          <a:xfrm>
            <a:off x="7345081" y="3946020"/>
            <a:ext cx="2085359" cy="753274"/>
          </a:xfrm>
          <a:prstGeom prst="roundRect">
            <a:avLst/>
          </a:pr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38"/>
          </a:p>
        </p:txBody>
      </p:sp>
      <p:sp>
        <p:nvSpPr>
          <p:cNvPr id="292" name="Google Shape;351;p46">
            <a:extLst>
              <a:ext uri="{FF2B5EF4-FFF2-40B4-BE49-F238E27FC236}">
                <a16:creationId xmlns:a16="http://schemas.microsoft.com/office/drawing/2014/main" id="{A54027DB-1569-B6D6-31E4-B66B1176671B}"/>
              </a:ext>
            </a:extLst>
          </p:cNvPr>
          <p:cNvSpPr txBox="1"/>
          <p:nvPr/>
        </p:nvSpPr>
        <p:spPr>
          <a:xfrm>
            <a:off x="7493298" y="4879178"/>
            <a:ext cx="1656409" cy="300113"/>
          </a:xfrm>
          <a:prstGeom prst="rect">
            <a:avLst/>
          </a:prstGeom>
          <a:noFill/>
          <a:ln>
            <a:noFill/>
          </a:ln>
        </p:spPr>
        <p:txBody>
          <a:bodyPr spcFirstLastPara="1" wrap="square" lIns="74283" tIns="37131" rIns="74283" bIns="37131" anchor="t" anchorCtr="0">
            <a:spAutoFit/>
          </a:bodyPr>
          <a:lstStyle/>
          <a:p>
            <a:r>
              <a:rPr lang="ja-JP" altLang="en-US" sz="1463" dirty="0">
                <a:latin typeface="Noto Sans JP Medium" panose="020B0600000000000000" pitchFamily="34" charset="-128"/>
                <a:ea typeface="Noto Sans JP Medium" panose="020B0600000000000000" pitchFamily="34" charset="-128"/>
              </a:rPr>
              <a:t>その差額</a:t>
            </a:r>
            <a:endParaRPr sz="1463" dirty="0">
              <a:latin typeface="Noto Sans JP Medium" panose="020B0600000000000000" pitchFamily="34" charset="-128"/>
              <a:ea typeface="Noto Sans JP Medium" panose="020B0600000000000000" pitchFamily="34" charset="-128"/>
            </a:endParaRPr>
          </a:p>
        </p:txBody>
      </p:sp>
      <p:sp>
        <p:nvSpPr>
          <p:cNvPr id="293" name="Google Shape;351;p46">
            <a:extLst>
              <a:ext uri="{FF2B5EF4-FFF2-40B4-BE49-F238E27FC236}">
                <a16:creationId xmlns:a16="http://schemas.microsoft.com/office/drawing/2014/main" id="{5C164D83-8FE7-B583-4933-4288C783CA25}"/>
              </a:ext>
            </a:extLst>
          </p:cNvPr>
          <p:cNvSpPr txBox="1"/>
          <p:nvPr/>
        </p:nvSpPr>
        <p:spPr>
          <a:xfrm>
            <a:off x="7794669" y="5112893"/>
            <a:ext cx="1656409" cy="525110"/>
          </a:xfrm>
          <a:prstGeom prst="rect">
            <a:avLst/>
          </a:prstGeom>
          <a:noFill/>
          <a:ln>
            <a:noFill/>
          </a:ln>
        </p:spPr>
        <p:txBody>
          <a:bodyPr spcFirstLastPara="1" wrap="square" lIns="74283" tIns="37131" rIns="74283" bIns="37131" anchor="t" anchorCtr="0">
            <a:spAutoFit/>
          </a:bodyPr>
          <a:lstStyle/>
          <a:p>
            <a:r>
              <a:rPr lang="en-US" altLang="ja-JP" sz="2925" dirty="0">
                <a:solidFill>
                  <a:srgbClr val="FF0000"/>
                </a:solidFill>
                <a:latin typeface="Noto Sans JP Medium" panose="020B0600000000000000" pitchFamily="34" charset="-128"/>
                <a:ea typeface="Noto Sans JP Medium" panose="020B0600000000000000" pitchFamily="34" charset="-128"/>
              </a:rPr>
              <a:t>182</a:t>
            </a:r>
            <a:r>
              <a:rPr lang="ja-JP" altLang="en-US" sz="1950" dirty="0">
                <a:solidFill>
                  <a:srgbClr val="FF0000"/>
                </a:solidFill>
                <a:latin typeface="Noto Sans JP Medium" panose="020B0600000000000000" pitchFamily="34" charset="-128"/>
                <a:ea typeface="Noto Sans JP Medium" panose="020B0600000000000000" pitchFamily="34" charset="-128"/>
              </a:rPr>
              <a:t>万円</a:t>
            </a:r>
            <a:endParaRPr sz="1950" dirty="0">
              <a:solidFill>
                <a:srgbClr val="FF0000"/>
              </a:solidFill>
              <a:latin typeface="Noto Sans JP Medium" panose="020B0600000000000000" pitchFamily="34" charset="-128"/>
              <a:ea typeface="Noto Sans JP Medium" panose="020B0600000000000000" pitchFamily="34" charset="-128"/>
            </a:endParaRPr>
          </a:p>
        </p:txBody>
      </p:sp>
      <p:sp>
        <p:nvSpPr>
          <p:cNvPr id="296" name="四角形: 角を丸くする 295">
            <a:extLst>
              <a:ext uri="{FF2B5EF4-FFF2-40B4-BE49-F238E27FC236}">
                <a16:creationId xmlns:a16="http://schemas.microsoft.com/office/drawing/2014/main" id="{4E3DC5E6-B99A-CC1E-F2FB-B6745007F8C3}"/>
              </a:ext>
            </a:extLst>
          </p:cNvPr>
          <p:cNvSpPr/>
          <p:nvPr/>
        </p:nvSpPr>
        <p:spPr>
          <a:xfrm>
            <a:off x="7345081" y="4853774"/>
            <a:ext cx="2085359" cy="753274"/>
          </a:xfrm>
          <a:prstGeom prst="roundRect">
            <a:avLst/>
          </a:pr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38"/>
          </a:p>
        </p:txBody>
      </p:sp>
      <p:grpSp>
        <p:nvGrpSpPr>
          <p:cNvPr id="4" name="グループ化 3">
            <a:extLst>
              <a:ext uri="{FF2B5EF4-FFF2-40B4-BE49-F238E27FC236}">
                <a16:creationId xmlns:a16="http://schemas.microsoft.com/office/drawing/2014/main" id="{D63E5714-8932-EB59-FFFB-73A123143AE8}"/>
              </a:ext>
            </a:extLst>
          </p:cNvPr>
          <p:cNvGrpSpPr/>
          <p:nvPr/>
        </p:nvGrpSpPr>
        <p:grpSpPr>
          <a:xfrm>
            <a:off x="3052115" y="479175"/>
            <a:ext cx="4014607" cy="759590"/>
            <a:chOff x="1265709" y="3209350"/>
            <a:chExt cx="7702800" cy="1472100"/>
          </a:xfrm>
        </p:grpSpPr>
        <p:sp>
          <p:nvSpPr>
            <p:cNvPr id="5" name="Google Shape;189;p32">
              <a:extLst>
                <a:ext uri="{FF2B5EF4-FFF2-40B4-BE49-F238E27FC236}">
                  <a16:creationId xmlns:a16="http://schemas.microsoft.com/office/drawing/2014/main" id="{AE264042-C079-2226-E4FB-82B21302C297}"/>
                </a:ext>
              </a:extLst>
            </p:cNvPr>
            <p:cNvSpPr/>
            <p:nvPr/>
          </p:nvSpPr>
          <p:spPr>
            <a:xfrm>
              <a:off x="1265709" y="3209350"/>
              <a:ext cx="7702800" cy="1472100"/>
            </a:xfrm>
            <a:prstGeom prst="rect">
              <a:avLst/>
            </a:prstGeom>
            <a:solidFill>
              <a:srgbClr val="FCDFB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b="0"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6" name="Google Shape;191;p32">
              <a:extLst>
                <a:ext uri="{FF2B5EF4-FFF2-40B4-BE49-F238E27FC236}">
                  <a16:creationId xmlns:a16="http://schemas.microsoft.com/office/drawing/2014/main" id="{2A05D208-CAE8-7909-691F-4807B8C69791}"/>
                </a:ext>
              </a:extLst>
            </p:cNvPr>
            <p:cNvSpPr txBox="1"/>
            <p:nvPr/>
          </p:nvSpPr>
          <p:spPr>
            <a:xfrm>
              <a:off x="2814892" y="3232408"/>
              <a:ext cx="6011608" cy="1415400"/>
            </a:xfrm>
            <a:prstGeom prst="rect">
              <a:avLst/>
            </a:prstGeom>
            <a:noFill/>
            <a:ln>
              <a:noFill/>
            </a:ln>
          </p:spPr>
          <p:txBody>
            <a:bodyPr spcFirstLastPara="1" wrap="square" lIns="91425" tIns="45700" rIns="91425" bIns="45700" anchor="ctr" anchorCtr="0">
              <a:noAutofit/>
            </a:bodyPr>
            <a:lstStyle/>
            <a:p>
              <a:pPr marL="0" marR="0" lvl="0" indent="0" algn="l" rtl="0">
                <a:lnSpc>
                  <a:spcPct val="150000"/>
                </a:lnSpc>
                <a:spcBef>
                  <a:spcPts val="0"/>
                </a:spcBef>
                <a:spcAft>
                  <a:spcPts val="0"/>
                </a:spcAft>
                <a:buClr>
                  <a:srgbClr val="000000"/>
                </a:buClr>
                <a:buSzPts val="1600"/>
                <a:buFont typeface="Arial"/>
                <a:buNone/>
              </a:pPr>
              <a:r>
                <a:rPr lang="ja-JP" altLang="en-US" sz="2400" b="1" spc="300" dirty="0">
                  <a:latin typeface="BIZ UDPゴシック" panose="020B0400000000000000" pitchFamily="50" charset="-128"/>
                  <a:ea typeface="BIZ UDPゴシック" panose="020B0400000000000000" pitchFamily="50" charset="-128"/>
                </a:rPr>
                <a:t>単利 と 複利</a:t>
              </a:r>
            </a:p>
          </p:txBody>
        </p:sp>
      </p:grpSp>
    </p:spTree>
    <p:extLst>
      <p:ext uri="{BB962C8B-B14F-4D97-AF65-F5344CB8AC3E}">
        <p14:creationId xmlns:p14="http://schemas.microsoft.com/office/powerpoint/2010/main" val="3258977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2">
          <a:extLst>
            <a:ext uri="{FF2B5EF4-FFF2-40B4-BE49-F238E27FC236}">
              <a16:creationId xmlns:a16="http://schemas.microsoft.com/office/drawing/2014/main" id="{79DD4FDD-CF47-FD2A-B98A-82591F5848B0}"/>
            </a:ext>
          </a:extLst>
        </p:cNvPr>
        <p:cNvGrpSpPr/>
        <p:nvPr/>
      </p:nvGrpSpPr>
      <p:grpSpPr>
        <a:xfrm>
          <a:off x="0" y="0"/>
          <a:ext cx="0" cy="0"/>
          <a:chOff x="0" y="0"/>
          <a:chExt cx="0" cy="0"/>
        </a:xfrm>
      </p:grpSpPr>
      <p:sp>
        <p:nvSpPr>
          <p:cNvPr id="2" name="Google Shape;259;p15">
            <a:extLst>
              <a:ext uri="{FF2B5EF4-FFF2-40B4-BE49-F238E27FC236}">
                <a16:creationId xmlns:a16="http://schemas.microsoft.com/office/drawing/2014/main" id="{D8FEA743-79AE-DEAE-CFDC-87217E8BCD29}"/>
              </a:ext>
            </a:extLst>
          </p:cNvPr>
          <p:cNvSpPr txBox="1">
            <a:spLocks noGrp="1"/>
          </p:cNvSpPr>
          <p:nvPr>
            <p:ph type="ftr" idx="11"/>
          </p:nvPr>
        </p:nvSpPr>
        <p:spPr>
          <a:xfrm>
            <a:off x="3649434" y="6380893"/>
            <a:ext cx="3343275" cy="296664"/>
          </a:xfrm>
          <a:prstGeom prst="rect">
            <a:avLst/>
          </a:prstGeom>
          <a:noFill/>
          <a:ln>
            <a:noFill/>
          </a:ln>
        </p:spPr>
        <p:txBody>
          <a:bodyPr spcFirstLastPara="1" wrap="square" lIns="74283" tIns="37131" rIns="74283" bIns="37131" anchor="ctr" anchorCtr="0">
            <a:noAutofit/>
          </a:bodyPr>
          <a:lstStyle/>
          <a:p>
            <a:r>
              <a:rPr lang="ja-JP" dirty="0"/>
              <a:t>©202</a:t>
            </a:r>
            <a:r>
              <a:rPr lang="en-US" altLang="ja-JP" dirty="0"/>
              <a:t>5</a:t>
            </a:r>
            <a:r>
              <a:rPr lang="ja-JP" dirty="0"/>
              <a:t>　kids　money　school</a:t>
            </a:r>
            <a:endParaRPr dirty="0"/>
          </a:p>
        </p:txBody>
      </p:sp>
      <p:grpSp>
        <p:nvGrpSpPr>
          <p:cNvPr id="4" name="グループ化 3">
            <a:extLst>
              <a:ext uri="{FF2B5EF4-FFF2-40B4-BE49-F238E27FC236}">
                <a16:creationId xmlns:a16="http://schemas.microsoft.com/office/drawing/2014/main" id="{C25C9870-4275-D43A-E5D7-5D6850112E50}"/>
              </a:ext>
            </a:extLst>
          </p:cNvPr>
          <p:cNvGrpSpPr/>
          <p:nvPr/>
        </p:nvGrpSpPr>
        <p:grpSpPr>
          <a:xfrm>
            <a:off x="1199322" y="1853778"/>
            <a:ext cx="7010400" cy="1098143"/>
            <a:chOff x="-723914" y="3204055"/>
            <a:chExt cx="10379746" cy="2128222"/>
          </a:xfrm>
        </p:grpSpPr>
        <p:sp>
          <p:nvSpPr>
            <p:cNvPr id="5" name="Google Shape;189;p32">
              <a:extLst>
                <a:ext uri="{FF2B5EF4-FFF2-40B4-BE49-F238E27FC236}">
                  <a16:creationId xmlns:a16="http://schemas.microsoft.com/office/drawing/2014/main" id="{829761B5-F469-6128-E82F-F3896ED8A7FD}"/>
                </a:ext>
              </a:extLst>
            </p:cNvPr>
            <p:cNvSpPr/>
            <p:nvPr/>
          </p:nvSpPr>
          <p:spPr>
            <a:xfrm>
              <a:off x="-723914" y="3204055"/>
              <a:ext cx="10379746" cy="2128222"/>
            </a:xfrm>
            <a:prstGeom prst="rect">
              <a:avLst/>
            </a:prstGeom>
            <a:solidFill>
              <a:srgbClr val="FCDFB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b="0"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6" name="Google Shape;191;p32">
              <a:extLst>
                <a:ext uri="{FF2B5EF4-FFF2-40B4-BE49-F238E27FC236}">
                  <a16:creationId xmlns:a16="http://schemas.microsoft.com/office/drawing/2014/main" id="{3683FDAD-0530-9B36-7E87-2FBDD839B48E}"/>
                </a:ext>
              </a:extLst>
            </p:cNvPr>
            <p:cNvSpPr txBox="1"/>
            <p:nvPr/>
          </p:nvSpPr>
          <p:spPr>
            <a:xfrm>
              <a:off x="1191446" y="3560464"/>
              <a:ext cx="7635053" cy="1415399"/>
            </a:xfrm>
            <a:prstGeom prst="rect">
              <a:avLst/>
            </a:prstGeom>
            <a:noFill/>
            <a:ln>
              <a:noFill/>
            </a:ln>
          </p:spPr>
          <p:txBody>
            <a:bodyPr spcFirstLastPara="1" wrap="square" lIns="91425" tIns="45700" rIns="91425" bIns="45700" anchor="ctr" anchorCtr="0">
              <a:noAutofit/>
            </a:bodyPr>
            <a:lstStyle/>
            <a:p>
              <a:pPr marL="0" marR="0" lvl="0" indent="0" algn="l" rtl="0">
                <a:lnSpc>
                  <a:spcPct val="150000"/>
                </a:lnSpc>
                <a:spcBef>
                  <a:spcPts val="0"/>
                </a:spcBef>
                <a:spcAft>
                  <a:spcPts val="0"/>
                </a:spcAft>
                <a:buClr>
                  <a:srgbClr val="000000"/>
                </a:buClr>
                <a:buSzPts val="1600"/>
                <a:buFont typeface="Arial"/>
                <a:buNone/>
              </a:pPr>
              <a:r>
                <a:rPr lang="en-US" altLang="ja-JP" sz="4000" b="1" spc="300" dirty="0">
                  <a:latin typeface="BIZ UDPゴシック" panose="020B0400000000000000" pitchFamily="50" charset="-128"/>
                  <a:ea typeface="BIZ UDPゴシック" panose="020B0400000000000000" pitchFamily="50" charset="-128"/>
                </a:rPr>
                <a:t>7</a:t>
              </a:r>
              <a:r>
                <a:rPr lang="ja-JP" altLang="en-US" sz="4000" b="1" spc="300" dirty="0">
                  <a:latin typeface="BIZ UDPゴシック" panose="020B0400000000000000" pitchFamily="50" charset="-128"/>
                  <a:ea typeface="BIZ UDPゴシック" panose="020B0400000000000000" pitchFamily="50" charset="-128"/>
                </a:rPr>
                <a:t>２の法則とは？</a:t>
              </a:r>
              <a:endParaRPr lang="en-US" altLang="ja-JP" sz="4000" b="1" spc="300" dirty="0">
                <a:latin typeface="BIZ UDPゴシック" panose="020B0400000000000000" pitchFamily="50" charset="-128"/>
                <a:ea typeface="BIZ UDPゴシック" panose="020B0400000000000000" pitchFamily="50" charset="-128"/>
              </a:endParaRPr>
            </a:p>
          </p:txBody>
        </p:sp>
      </p:grpSp>
      <p:pic>
        <p:nvPicPr>
          <p:cNvPr id="9" name="グラフィックス 8" descr="電球と歯車">
            <a:extLst>
              <a:ext uri="{FF2B5EF4-FFF2-40B4-BE49-F238E27FC236}">
                <a16:creationId xmlns:a16="http://schemas.microsoft.com/office/drawing/2014/main" id="{6E41542A-EC4D-EAEC-82A0-A3C14905C40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708315">
            <a:off x="7799319" y="2493579"/>
            <a:ext cx="1437861" cy="1437861"/>
          </a:xfrm>
          <a:prstGeom prst="rect">
            <a:avLst/>
          </a:prstGeom>
        </p:spPr>
      </p:pic>
      <p:sp>
        <p:nvSpPr>
          <p:cNvPr id="11" name="テキスト ボックス 10">
            <a:extLst>
              <a:ext uri="{FF2B5EF4-FFF2-40B4-BE49-F238E27FC236}">
                <a16:creationId xmlns:a16="http://schemas.microsoft.com/office/drawing/2014/main" id="{5574123B-F79A-F215-A07C-32FCA34758B6}"/>
              </a:ext>
            </a:extLst>
          </p:cNvPr>
          <p:cNvSpPr txBox="1"/>
          <p:nvPr/>
        </p:nvSpPr>
        <p:spPr>
          <a:xfrm>
            <a:off x="932999" y="3818338"/>
            <a:ext cx="9254609" cy="1077218"/>
          </a:xfrm>
          <a:prstGeom prst="rect">
            <a:avLst/>
          </a:prstGeom>
          <a:noFill/>
        </p:spPr>
        <p:txBody>
          <a:bodyPr wrap="square" rtlCol="0">
            <a:spAutoFit/>
          </a:bodyPr>
          <a:lstStyle/>
          <a:p>
            <a:r>
              <a:rPr kumimoji="1" lang="ja-JP" altLang="en-US" sz="3200" dirty="0"/>
              <a:t>何年預ければ、</a:t>
            </a:r>
            <a:endParaRPr kumimoji="1" lang="en-US" altLang="ja-JP" sz="3200" dirty="0"/>
          </a:p>
          <a:p>
            <a:r>
              <a:rPr kumimoji="1" lang="ja-JP" altLang="en-US" sz="3200" dirty="0"/>
              <a:t>元本がおおよそ２倍になるかを計算する方法</a:t>
            </a:r>
            <a:endParaRPr kumimoji="1" lang="en-US" altLang="ja-JP" sz="3200" dirty="0"/>
          </a:p>
        </p:txBody>
      </p:sp>
      <p:sp>
        <p:nvSpPr>
          <p:cNvPr id="12" name="正方形/長方形 11">
            <a:extLst>
              <a:ext uri="{FF2B5EF4-FFF2-40B4-BE49-F238E27FC236}">
                <a16:creationId xmlns:a16="http://schemas.microsoft.com/office/drawing/2014/main" id="{2EC3E966-DD39-FF89-D02A-A930A6AE43FB}"/>
              </a:ext>
            </a:extLst>
          </p:cNvPr>
          <p:cNvSpPr/>
          <p:nvPr/>
        </p:nvSpPr>
        <p:spPr>
          <a:xfrm>
            <a:off x="546652" y="1098274"/>
            <a:ext cx="9054548" cy="4661452"/>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52390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四角形: 角を丸くする 4">
            <a:extLst>
              <a:ext uri="{FF2B5EF4-FFF2-40B4-BE49-F238E27FC236}">
                <a16:creationId xmlns:a16="http://schemas.microsoft.com/office/drawing/2014/main" id="{6E19CCED-9078-038A-1E88-96A851BC5F99}"/>
              </a:ext>
            </a:extLst>
          </p:cNvPr>
          <p:cNvSpPr/>
          <p:nvPr/>
        </p:nvSpPr>
        <p:spPr>
          <a:xfrm>
            <a:off x="598345" y="587347"/>
            <a:ext cx="8557591" cy="1043609"/>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dirty="0"/>
          </a:p>
        </p:txBody>
      </p:sp>
      <p:sp>
        <p:nvSpPr>
          <p:cNvPr id="3" name="テキスト ボックス 2">
            <a:extLst>
              <a:ext uri="{FF2B5EF4-FFF2-40B4-BE49-F238E27FC236}">
                <a16:creationId xmlns:a16="http://schemas.microsoft.com/office/drawing/2014/main" id="{EF4C0620-F349-5F4C-E93E-5F600BD6D4EC}"/>
              </a:ext>
            </a:extLst>
          </p:cNvPr>
          <p:cNvSpPr txBox="1"/>
          <p:nvPr/>
        </p:nvSpPr>
        <p:spPr>
          <a:xfrm>
            <a:off x="1087920" y="2090172"/>
            <a:ext cx="7730159" cy="2677656"/>
          </a:xfrm>
          <a:prstGeom prst="rect">
            <a:avLst/>
          </a:prstGeom>
          <a:noFill/>
        </p:spPr>
        <p:txBody>
          <a:bodyPr wrap="square">
            <a:spAutoFit/>
          </a:bodyPr>
          <a:lstStyle/>
          <a:p>
            <a:r>
              <a:rPr lang="ja-JP" altLang="en-US" sz="2800" dirty="0"/>
              <a:t>例えば</a:t>
            </a:r>
            <a:r>
              <a:rPr lang="en-US" altLang="ja-JP" sz="2800" dirty="0"/>
              <a:t>…</a:t>
            </a:r>
            <a:br>
              <a:rPr lang="en-US" altLang="ja-JP" sz="2800" dirty="0"/>
            </a:br>
            <a:r>
              <a:rPr lang="en-US" altLang="ja-JP" sz="2800" dirty="0"/>
              <a:t>✅ </a:t>
            </a:r>
            <a:r>
              <a:rPr lang="ja-JP" altLang="en-US" sz="2800" b="1" dirty="0"/>
              <a:t>銀行に年</a:t>
            </a:r>
            <a:r>
              <a:rPr lang="en-US" altLang="ja-JP" sz="2800" b="1" dirty="0"/>
              <a:t>1%</a:t>
            </a:r>
            <a:r>
              <a:rPr lang="ja-JP" altLang="en-US" sz="2800" b="1" dirty="0"/>
              <a:t>で預けたら</a:t>
            </a:r>
            <a:r>
              <a:rPr lang="ja-JP" altLang="en-US" sz="2800" dirty="0"/>
              <a:t> → </a:t>
            </a:r>
            <a:r>
              <a:rPr lang="en-US" altLang="ja-JP" sz="2800" b="1" dirty="0"/>
              <a:t>72 ÷ 1 = 72</a:t>
            </a:r>
            <a:r>
              <a:rPr lang="ja-JP" altLang="en-US" sz="2800" b="1" dirty="0"/>
              <a:t>年</a:t>
            </a:r>
            <a:br>
              <a:rPr lang="ja-JP" altLang="en-US" sz="2800" dirty="0"/>
            </a:br>
            <a:r>
              <a:rPr lang="ja-JP" altLang="en-US" sz="2800" dirty="0"/>
              <a:t>✅ </a:t>
            </a:r>
            <a:r>
              <a:rPr lang="ja-JP" altLang="en-US" sz="2800" b="1" dirty="0"/>
              <a:t>年</a:t>
            </a:r>
            <a:r>
              <a:rPr lang="en-US" altLang="ja-JP" sz="2800" b="1" dirty="0"/>
              <a:t>3%</a:t>
            </a:r>
            <a:r>
              <a:rPr lang="ja-JP" altLang="en-US" sz="2800" b="1" dirty="0"/>
              <a:t>の投資なら</a:t>
            </a:r>
            <a:r>
              <a:rPr lang="ja-JP" altLang="en-US" sz="2800" dirty="0"/>
              <a:t> → </a:t>
            </a:r>
            <a:r>
              <a:rPr lang="en-US" altLang="ja-JP" sz="2800" b="1" dirty="0"/>
              <a:t>72 ÷ 3 = 24</a:t>
            </a:r>
            <a:r>
              <a:rPr lang="ja-JP" altLang="en-US" sz="2800" b="1" dirty="0"/>
              <a:t>年</a:t>
            </a:r>
            <a:br>
              <a:rPr lang="ja-JP" altLang="en-US" sz="2800" dirty="0"/>
            </a:br>
            <a:r>
              <a:rPr lang="ja-JP" altLang="en-US" sz="2800" dirty="0"/>
              <a:t>✅ </a:t>
            </a:r>
            <a:r>
              <a:rPr lang="ja-JP" altLang="en-US" sz="2800" b="1" dirty="0"/>
              <a:t>年</a:t>
            </a:r>
            <a:r>
              <a:rPr lang="en-US" altLang="ja-JP" sz="2800" b="1" dirty="0"/>
              <a:t>5%</a:t>
            </a:r>
            <a:r>
              <a:rPr lang="ja-JP" altLang="en-US" sz="2800" b="1" dirty="0"/>
              <a:t>なら</a:t>
            </a:r>
            <a:r>
              <a:rPr lang="ja-JP" altLang="en-US" sz="2800" dirty="0"/>
              <a:t> → </a:t>
            </a:r>
            <a:r>
              <a:rPr lang="en-US" altLang="ja-JP" sz="2800" b="1" dirty="0"/>
              <a:t>72 ÷ 5 = </a:t>
            </a:r>
            <a:r>
              <a:rPr lang="ja-JP" altLang="en-US" sz="2800" b="1" dirty="0"/>
              <a:t>約</a:t>
            </a:r>
            <a:r>
              <a:rPr lang="en-US" altLang="ja-JP" sz="2800" b="1" dirty="0"/>
              <a:t>14</a:t>
            </a:r>
            <a:r>
              <a:rPr lang="ja-JP" altLang="en-US" sz="2800" b="1" dirty="0"/>
              <a:t>年</a:t>
            </a:r>
            <a:endParaRPr lang="en-US" altLang="ja-JP" sz="2800" b="1" dirty="0"/>
          </a:p>
          <a:p>
            <a:endParaRPr lang="ja-JP" altLang="en-US" sz="2800" dirty="0"/>
          </a:p>
          <a:p>
            <a:r>
              <a:rPr lang="ja-JP" altLang="en-US" sz="2800" dirty="0"/>
              <a:t>つまり、</a:t>
            </a:r>
            <a:r>
              <a:rPr lang="ja-JP" altLang="en-US" sz="2800" b="1" dirty="0">
                <a:solidFill>
                  <a:schemeClr val="accent2"/>
                </a:solidFill>
              </a:rPr>
              <a:t>金利が高い</a:t>
            </a:r>
            <a:r>
              <a:rPr lang="ja-JP" altLang="en-US" sz="2800" dirty="0"/>
              <a:t>ほど早く</a:t>
            </a:r>
            <a:r>
              <a:rPr lang="en-US" altLang="ja-JP" sz="2800" dirty="0"/>
              <a:t>2</a:t>
            </a:r>
            <a:r>
              <a:rPr lang="ja-JP" altLang="en-US" sz="2800" dirty="0"/>
              <a:t>倍になります</a:t>
            </a:r>
          </a:p>
        </p:txBody>
      </p:sp>
      <p:sp>
        <p:nvSpPr>
          <p:cNvPr id="4" name="テキスト ボックス 3">
            <a:extLst>
              <a:ext uri="{FF2B5EF4-FFF2-40B4-BE49-F238E27FC236}">
                <a16:creationId xmlns:a16="http://schemas.microsoft.com/office/drawing/2014/main" id="{55F3AB95-2EF2-20C0-645D-5694E1684C8E}"/>
              </a:ext>
            </a:extLst>
          </p:cNvPr>
          <p:cNvSpPr txBox="1"/>
          <p:nvPr/>
        </p:nvSpPr>
        <p:spPr>
          <a:xfrm>
            <a:off x="717614" y="786129"/>
            <a:ext cx="8132354" cy="646331"/>
          </a:xfrm>
          <a:prstGeom prst="rect">
            <a:avLst/>
          </a:prstGeom>
          <a:noFill/>
        </p:spPr>
        <p:txBody>
          <a:bodyPr wrap="none" rtlCol="0">
            <a:spAutoFit/>
          </a:bodyPr>
          <a:lstStyle/>
          <a:p>
            <a:r>
              <a:rPr kumimoji="1" lang="ja-JP" altLang="en-US" sz="3600" dirty="0">
                <a:solidFill>
                  <a:schemeClr val="bg1"/>
                </a:solidFill>
              </a:rPr>
              <a:t>７２</a:t>
            </a:r>
            <a:r>
              <a:rPr kumimoji="1" lang="en-US" altLang="ja-JP" sz="3600" dirty="0">
                <a:solidFill>
                  <a:schemeClr val="bg1"/>
                </a:solidFill>
              </a:rPr>
              <a:t>÷</a:t>
            </a:r>
            <a:r>
              <a:rPr kumimoji="1" lang="ja-JP" altLang="en-US" sz="3600" dirty="0">
                <a:solidFill>
                  <a:schemeClr val="bg1"/>
                </a:solidFill>
              </a:rPr>
              <a:t>金利</a:t>
            </a:r>
            <a:r>
              <a:rPr kumimoji="1" lang="en-US" altLang="ja-JP" sz="3600" dirty="0">
                <a:solidFill>
                  <a:schemeClr val="bg1"/>
                </a:solidFill>
              </a:rPr>
              <a:t>(</a:t>
            </a:r>
            <a:r>
              <a:rPr kumimoji="1" lang="ja-JP" altLang="en-US" sz="3600" dirty="0">
                <a:solidFill>
                  <a:schemeClr val="bg1"/>
                </a:solidFill>
              </a:rPr>
              <a:t>％</a:t>
            </a:r>
            <a:r>
              <a:rPr kumimoji="1" lang="en-US" altLang="ja-JP" sz="3600" dirty="0">
                <a:solidFill>
                  <a:schemeClr val="bg1"/>
                </a:solidFill>
              </a:rPr>
              <a:t>)</a:t>
            </a:r>
            <a:r>
              <a:rPr kumimoji="1" lang="ja-JP" altLang="en-US" sz="3600" dirty="0">
                <a:solidFill>
                  <a:schemeClr val="bg1"/>
                </a:solidFill>
              </a:rPr>
              <a:t>＝元本が２倍になる年数</a:t>
            </a:r>
            <a:endParaRPr kumimoji="1" lang="en-US" altLang="ja-JP" sz="3600" dirty="0">
              <a:solidFill>
                <a:schemeClr val="bg1"/>
              </a:solidFill>
            </a:endParaRPr>
          </a:p>
        </p:txBody>
      </p:sp>
      <p:pic>
        <p:nvPicPr>
          <p:cNvPr id="7" name="グラフィックス 6" descr="銀行">
            <a:extLst>
              <a:ext uri="{FF2B5EF4-FFF2-40B4-BE49-F238E27FC236}">
                <a16:creationId xmlns:a16="http://schemas.microsoft.com/office/drawing/2014/main" id="{2D4BBDB7-1523-F36C-D250-49C7381D184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360879" y="1891677"/>
            <a:ext cx="914400" cy="914400"/>
          </a:xfrm>
          <a:prstGeom prst="rect">
            <a:avLst/>
          </a:prstGeom>
        </p:spPr>
      </p:pic>
      <p:pic>
        <p:nvPicPr>
          <p:cNvPr id="9" name="グラフィックス 8" descr="お金">
            <a:extLst>
              <a:ext uri="{FF2B5EF4-FFF2-40B4-BE49-F238E27FC236}">
                <a16:creationId xmlns:a16="http://schemas.microsoft.com/office/drawing/2014/main" id="{5ADB0D55-2B40-C297-89F6-95DB2689330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579392" y="2865712"/>
            <a:ext cx="914400" cy="914400"/>
          </a:xfrm>
          <a:prstGeom prst="rect">
            <a:avLst/>
          </a:prstGeom>
        </p:spPr>
      </p:pic>
      <p:sp>
        <p:nvSpPr>
          <p:cNvPr id="10" name="テキスト ボックス 9">
            <a:extLst>
              <a:ext uri="{FF2B5EF4-FFF2-40B4-BE49-F238E27FC236}">
                <a16:creationId xmlns:a16="http://schemas.microsoft.com/office/drawing/2014/main" id="{AAAF080D-6579-C1D9-C4D3-FE2A02045948}"/>
              </a:ext>
            </a:extLst>
          </p:cNvPr>
          <p:cNvSpPr txBox="1"/>
          <p:nvPr/>
        </p:nvSpPr>
        <p:spPr>
          <a:xfrm>
            <a:off x="400125" y="5376469"/>
            <a:ext cx="9658275" cy="523220"/>
          </a:xfrm>
          <a:prstGeom prst="rect">
            <a:avLst/>
          </a:prstGeom>
          <a:noFill/>
        </p:spPr>
        <p:txBody>
          <a:bodyPr wrap="square">
            <a:spAutoFit/>
          </a:bodyPr>
          <a:lstStyle/>
          <a:p>
            <a:r>
              <a:rPr lang="ja-JP" altLang="en-US" sz="2800" dirty="0">
                <a:solidFill>
                  <a:srgbClr val="FF0000"/>
                </a:solidFill>
              </a:rPr>
              <a:t>例）</a:t>
            </a:r>
            <a:r>
              <a:rPr lang="en-US" altLang="ja-JP" sz="2800" dirty="0"/>
              <a:t>100</a:t>
            </a:r>
            <a:r>
              <a:rPr lang="ja-JP" altLang="en-US" sz="2800" dirty="0"/>
              <a:t>万円を年利</a:t>
            </a:r>
            <a:r>
              <a:rPr lang="en-US" altLang="ja-JP" sz="2800" dirty="0"/>
              <a:t>3%</a:t>
            </a:r>
            <a:r>
              <a:rPr lang="ja-JP" altLang="en-US" sz="2800" dirty="0"/>
              <a:t>で運用すると、約</a:t>
            </a:r>
            <a:r>
              <a:rPr lang="en-US" altLang="ja-JP" sz="2800" dirty="0"/>
              <a:t>24</a:t>
            </a:r>
            <a:r>
              <a:rPr lang="ja-JP" altLang="en-US" sz="2800" dirty="0"/>
              <a:t>年で</a:t>
            </a:r>
            <a:r>
              <a:rPr lang="en-US" altLang="ja-JP" sz="2800" dirty="0"/>
              <a:t>200</a:t>
            </a:r>
            <a:r>
              <a:rPr lang="ja-JP" altLang="en-US" sz="2800" dirty="0"/>
              <a:t>万円</a:t>
            </a:r>
          </a:p>
        </p:txBody>
      </p:sp>
    </p:spTree>
    <p:extLst>
      <p:ext uri="{BB962C8B-B14F-4D97-AF65-F5344CB8AC3E}">
        <p14:creationId xmlns:p14="http://schemas.microsoft.com/office/powerpoint/2010/main" val="1099695494"/>
      </p:ext>
    </p:extLst>
  </p:cSld>
  <p:clrMapOvr>
    <a:masterClrMapping/>
  </p:clrMapOvr>
</p:sld>
</file>

<file path=ppt/theme/theme1.xml><?xml version="1.0" encoding="utf-8"?>
<a:theme xmlns:a="http://schemas.openxmlformats.org/drawingml/2006/main" name="Office テーマ">
  <a:themeElements>
    <a:clrScheme name="Office テーマ">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187</TotalTime>
  <Words>324</Words>
  <Application>Microsoft Office PowerPoint</Application>
  <PresentationFormat>A4 210 x 297 mm</PresentationFormat>
  <Paragraphs>42</Paragraphs>
  <Slides>3</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vt:i4>
      </vt:variant>
    </vt:vector>
  </HeadingPairs>
  <TitlesOfParts>
    <vt:vector size="9" baseType="lpstr">
      <vt:lpstr>Noto Sans JP</vt:lpstr>
      <vt:lpstr>BIZ UDPゴシック</vt:lpstr>
      <vt:lpstr>Noto Sans JP Medium</vt:lpstr>
      <vt:lpstr>Calibri</vt:lpstr>
      <vt:lpstr>Arial</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admin</dc:creator>
  <cp:revision>5</cp:revision>
  <dcterms:created xsi:type="dcterms:W3CDTF">2024-10-24T01:58:27Z</dcterms:created>
  <dcterms:modified xsi:type="dcterms:W3CDTF">2025-02-01T09:25:54Z</dcterms:modified>
</cp:coreProperties>
</file>